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7" r:id="rId5"/>
    <p:sldId id="288" r:id="rId6"/>
    <p:sldId id="290" r:id="rId7"/>
    <p:sldId id="292" r:id="rId8"/>
    <p:sldId id="294" r:id="rId9"/>
    <p:sldId id="285" r:id="rId10"/>
    <p:sldId id="291" r:id="rId11"/>
    <p:sldId id="293" r:id="rId12"/>
    <p:sldId id="281" r:id="rId13"/>
    <p:sldId id="259" r:id="rId14"/>
    <p:sldId id="260" r:id="rId15"/>
    <p:sldId id="262" r:id="rId16"/>
    <p:sldId id="263" r:id="rId17"/>
    <p:sldId id="264" r:id="rId18"/>
    <p:sldId id="265" r:id="rId19"/>
    <p:sldId id="267" r:id="rId20"/>
    <p:sldId id="268" r:id="rId21"/>
    <p:sldId id="269" r:id="rId22"/>
    <p:sldId id="273" r:id="rId23"/>
    <p:sldId id="295" r:id="rId24"/>
    <p:sldId id="271" r:id="rId2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F4C554-D97A-4A46-9B7D-0CC7C5733D36}" v="365" dt="2023-06-14T13:22:22.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0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iagrams/_rels/data1.xml.rels><?xml version="1.0" encoding="UTF-8" standalone="yes"?>
<Relationships xmlns="http://schemas.openxmlformats.org/package/2006/relationships"><Relationship Id="rId1" Type="http://schemas.openxmlformats.org/officeDocument/2006/relationships/image" Target="../media/image15.png"/></Relationships>
</file>

<file path=ppt/diagrams/_rels/data10.xml.rels><?xml version="1.0" encoding="UTF-8" standalone="yes"?>
<Relationships xmlns="http://schemas.openxmlformats.org/package/2006/relationships"><Relationship Id="rId1" Type="http://schemas.openxmlformats.org/officeDocument/2006/relationships/image" Target="../media/image18.png"/></Relationships>
</file>

<file path=ppt/diagrams/_rels/data11.xml.rels><?xml version="1.0" encoding="UTF-8" standalone="yes"?>
<Relationships xmlns="http://schemas.openxmlformats.org/package/2006/relationships"><Relationship Id="rId1" Type="http://schemas.openxmlformats.org/officeDocument/2006/relationships/image" Target="../media/image18.png"/></Relationships>
</file>

<file path=ppt/diagrams/_rels/data12.xml.rels><?xml version="1.0" encoding="UTF-8" standalone="yes"?>
<Relationships xmlns="http://schemas.openxmlformats.org/package/2006/relationships"><Relationship Id="rId1" Type="http://schemas.openxmlformats.org/officeDocument/2006/relationships/image" Target="../media/image18.png"/></Relationships>
</file>

<file path=ppt/diagrams/_rels/data2.xml.rels><?xml version="1.0" encoding="UTF-8" standalone="yes"?>
<Relationships xmlns="http://schemas.openxmlformats.org/package/2006/relationships"><Relationship Id="rId1" Type="http://schemas.openxmlformats.org/officeDocument/2006/relationships/image" Target="../media/image15.png"/></Relationships>
</file>

<file path=ppt/diagrams/_rels/data3.xml.rels><?xml version="1.0" encoding="UTF-8" standalone="yes"?>
<Relationships xmlns="http://schemas.openxmlformats.org/package/2006/relationships"><Relationship Id="rId1" Type="http://schemas.openxmlformats.org/officeDocument/2006/relationships/image" Target="../media/image15.png"/></Relationships>
</file>

<file path=ppt/diagrams/_rels/data4.xml.rels><?xml version="1.0" encoding="UTF-8" standalone="yes"?>
<Relationships xmlns="http://schemas.openxmlformats.org/package/2006/relationships"><Relationship Id="rId1" Type="http://schemas.openxmlformats.org/officeDocument/2006/relationships/image" Target="../media/image16.png"/></Relationships>
</file>

<file path=ppt/diagrams/_rels/data5.xml.rels><?xml version="1.0" encoding="UTF-8" standalone="yes"?>
<Relationships xmlns="http://schemas.openxmlformats.org/package/2006/relationships"><Relationship Id="rId1" Type="http://schemas.openxmlformats.org/officeDocument/2006/relationships/image" Target="../media/image16.png"/></Relationships>
</file>

<file path=ppt/diagrams/_rels/data6.xml.rels><?xml version="1.0" encoding="UTF-8" standalone="yes"?>
<Relationships xmlns="http://schemas.openxmlformats.org/package/2006/relationships"><Relationship Id="rId1" Type="http://schemas.openxmlformats.org/officeDocument/2006/relationships/image" Target="../media/image16.png"/></Relationships>
</file>

<file path=ppt/diagrams/_rels/data7.xml.rels><?xml version="1.0" encoding="UTF-8" standalone="yes"?>
<Relationships xmlns="http://schemas.openxmlformats.org/package/2006/relationships"><Relationship Id="rId1" Type="http://schemas.openxmlformats.org/officeDocument/2006/relationships/image" Target="../media/image17.png"/></Relationships>
</file>

<file path=ppt/diagrams/_rels/data8.xml.rels><?xml version="1.0" encoding="UTF-8" standalone="yes"?>
<Relationships xmlns="http://schemas.openxmlformats.org/package/2006/relationships"><Relationship Id="rId1" Type="http://schemas.openxmlformats.org/officeDocument/2006/relationships/image" Target="../media/image17.png"/></Relationships>
</file>

<file path=ppt/diagrams/_rels/data9.xml.rels><?xml version="1.0" encoding="UTF-8" standalone="yes"?>
<Relationships xmlns="http://schemas.openxmlformats.org/package/2006/relationships"><Relationship Id="rId1" Type="http://schemas.openxmlformats.org/officeDocument/2006/relationships/image" Target="../media/image17.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5.png"/></Relationships>
</file>

<file path=ppt/diagrams/_rels/drawing10.xml.rels><?xml version="1.0" encoding="UTF-8" standalone="yes"?>
<Relationships xmlns="http://schemas.openxmlformats.org/package/2006/relationships"><Relationship Id="rId1" Type="http://schemas.openxmlformats.org/officeDocument/2006/relationships/image" Target="../media/image18.png"/></Relationships>
</file>

<file path=ppt/diagrams/_rels/drawing11.xml.rels><?xml version="1.0" encoding="UTF-8" standalone="yes"?>
<Relationships xmlns="http://schemas.openxmlformats.org/package/2006/relationships"><Relationship Id="rId1" Type="http://schemas.openxmlformats.org/officeDocument/2006/relationships/image" Target="../media/image18.png"/></Relationships>
</file>

<file path=ppt/diagrams/_rels/drawing12.xml.rels><?xml version="1.0" encoding="UTF-8" standalone="yes"?>
<Relationships xmlns="http://schemas.openxmlformats.org/package/2006/relationships"><Relationship Id="rId1" Type="http://schemas.openxmlformats.org/officeDocument/2006/relationships/image" Target="../media/image18.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5.png"/></Relationships>
</file>

<file path=ppt/diagrams/_rels/drawing3.xml.rels><?xml version="1.0" encoding="UTF-8" standalone="yes"?>
<Relationships xmlns="http://schemas.openxmlformats.org/package/2006/relationships"><Relationship Id="rId1" Type="http://schemas.openxmlformats.org/officeDocument/2006/relationships/image" Target="../media/image15.png"/></Relationships>
</file>

<file path=ppt/diagrams/_rels/drawing4.xml.rels><?xml version="1.0" encoding="UTF-8" standalone="yes"?>
<Relationships xmlns="http://schemas.openxmlformats.org/package/2006/relationships"><Relationship Id="rId1" Type="http://schemas.openxmlformats.org/officeDocument/2006/relationships/image" Target="../media/image16.png"/></Relationships>
</file>

<file path=ppt/diagrams/_rels/drawing5.xml.rels><?xml version="1.0" encoding="UTF-8" standalone="yes"?>
<Relationships xmlns="http://schemas.openxmlformats.org/package/2006/relationships"><Relationship Id="rId1" Type="http://schemas.openxmlformats.org/officeDocument/2006/relationships/image" Target="../media/image16.png"/></Relationships>
</file>

<file path=ppt/diagrams/_rels/drawing6.xml.rels><?xml version="1.0" encoding="UTF-8" standalone="yes"?>
<Relationships xmlns="http://schemas.openxmlformats.org/package/2006/relationships"><Relationship Id="rId1" Type="http://schemas.openxmlformats.org/officeDocument/2006/relationships/image" Target="../media/image16.png"/></Relationships>
</file>

<file path=ppt/diagrams/_rels/drawing7.xml.rels><?xml version="1.0" encoding="UTF-8" standalone="yes"?>
<Relationships xmlns="http://schemas.openxmlformats.org/package/2006/relationships"><Relationship Id="rId1" Type="http://schemas.openxmlformats.org/officeDocument/2006/relationships/image" Target="../media/image17.png"/></Relationships>
</file>

<file path=ppt/diagrams/_rels/drawing8.xml.rels><?xml version="1.0" encoding="UTF-8" standalone="yes"?>
<Relationships xmlns="http://schemas.openxmlformats.org/package/2006/relationships"><Relationship Id="rId1" Type="http://schemas.openxmlformats.org/officeDocument/2006/relationships/image" Target="../media/image17.png"/></Relationships>
</file>

<file path=ppt/diagrams/_rels/drawing9.xml.rels><?xml version="1.0" encoding="UTF-8" standalone="yes"?>
<Relationships xmlns="http://schemas.openxmlformats.org/package/2006/relationships"><Relationship Id="rId1"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4" qsCatId="simple" csTypeId="urn:microsoft.com/office/officeart/2005/8/colors/accent3_2" csCatId="accent3" phldr="1"/>
      <dgm:spPr/>
      <dgm:t>
        <a:bodyPr/>
        <a:lstStyle/>
        <a:p>
          <a:endParaRPr lang="fi-FI"/>
        </a:p>
      </dgm:t>
    </dgm:pt>
    <dgm:pt modelId="{589A1838-35E9-4CCB-A490-A16103F77B7E}">
      <dgm:prSet custT="1"/>
      <dgm:spPr>
        <a:solidFill>
          <a:srgbClr val="94C120"/>
        </a:solidFill>
      </dgm:spPr>
      <dgm:t>
        <a:bodyPr spcFirstLastPara="0" vert="horz" wrap="square" lIns="868777" tIns="83820" rIns="83820" bIns="83820" numCol="1" spcCol="1270" anchor="ctr" anchorCtr="0"/>
        <a:lstStyle/>
        <a:p>
          <a:pPr algn="l"/>
          <a:r>
            <a:rPr lang="en-GB" sz="2400" baseline="0" dirty="0">
              <a:solidFill>
                <a:schemeClr val="bg1"/>
              </a:solidFill>
              <a:latin typeface="+mn-lt"/>
            </a:rPr>
            <a:t>The organisation is supported, helped and encouraged towards </a:t>
          </a:r>
          <a:r>
            <a:rPr lang="en-GB" sz="2400" baseline="0" dirty="0">
              <a:solidFill>
                <a:srgbClr val="FFFFFF"/>
              </a:solidFill>
              <a:latin typeface="Calibri"/>
            </a:rPr>
            <a:t>environmentally sustainable operations. </a:t>
          </a:r>
        </a:p>
      </dgm:t>
    </dgm:pt>
    <dgm:pt modelId="{D2CCD1B4-522B-468F-9D20-023308202333}" type="parTrans" cxnId="{56B5A828-0627-4B1E-9054-698D79029D99}">
      <dgm:prSet/>
      <dgm:spPr/>
      <dgm:t>
        <a:bodyPr/>
        <a:lstStyle/>
        <a:p>
          <a:endParaRPr lang="fi-FI"/>
        </a:p>
      </dgm:t>
    </dgm:pt>
    <dgm:pt modelId="{38AF428C-5B72-41F9-AD01-20A1384448D3}" type="sibTrans" cxnId="{56B5A828-0627-4B1E-9054-698D79029D99}">
      <dgm:prSet/>
      <dgm:spPr/>
      <dgm:t>
        <a:bodyPr/>
        <a:lstStyle/>
        <a:p>
          <a:endParaRPr lang="fi-FI"/>
        </a:p>
      </dgm:t>
    </dgm:pt>
    <dgm:pt modelId="{D654F15E-212B-4E73-B735-555BF5B4E688}">
      <dgm:prSet phldrT="[Teksti]" custT="1"/>
      <dgm:spPr>
        <a:solidFill>
          <a:srgbClr val="94C120"/>
        </a:solidFill>
      </dgm:spPr>
      <dgm:t>
        <a:bodyPr/>
        <a:lstStyle/>
        <a:p>
          <a:pPr algn="l"/>
          <a:r>
            <a:rPr lang="en-GB" sz="3600" b="1" baseline="0" dirty="0">
              <a:solidFill>
                <a:schemeClr val="bg1"/>
              </a:solidFill>
              <a:latin typeface="+mn-lt"/>
            </a:rPr>
            <a:t>        PART OF NATURE     </a:t>
          </a:r>
        </a:p>
      </dgm:t>
    </dgm:pt>
    <dgm:pt modelId="{83EE5017-7A3A-4BCC-8E76-86F41D128D93}" type="sibTrans" cxnId="{38C2213D-4966-4676-A7BB-E840B407031F}">
      <dgm:prSet/>
      <dgm:spPr/>
      <dgm:t>
        <a:bodyPr/>
        <a:lstStyle/>
        <a:p>
          <a:endParaRPr lang="fi-FI" baseline="0">
            <a:solidFill>
              <a:schemeClr val="bg1"/>
            </a:solidFill>
          </a:endParaRPr>
        </a:p>
      </dgm:t>
    </dgm:pt>
    <dgm:pt modelId="{753D9DC2-C42D-4294-8667-6857C2D2EB89}" type="parTrans" cxnId="{38C2213D-4966-4676-A7BB-E840B407031F}">
      <dgm:prSet/>
      <dgm:spPr/>
      <dgm:t>
        <a:bodyPr/>
        <a:lstStyle/>
        <a:p>
          <a:endParaRPr lang="fi-FI"/>
        </a:p>
      </dgm:t>
    </dgm:pt>
    <dgm:pt modelId="{604B6DDD-43A9-4D74-AC8C-06153B8E323B}">
      <dgm:prSet custT="1"/>
      <dgm:spPr>
        <a:solidFill>
          <a:srgbClr val="94C120"/>
        </a:solidFill>
      </dgm:spPr>
      <dgm:t>
        <a:bodyPr/>
        <a:lstStyle/>
        <a:p>
          <a:r>
            <a:rPr lang="fi-FI" sz="2000" dirty="0"/>
            <a:t>The aim is that </a:t>
          </a:r>
          <a:r>
            <a:rPr lang="fi-FI" sz="2000" dirty="0" err="1"/>
            <a:t>all</a:t>
          </a:r>
          <a:r>
            <a:rPr lang="fi-FI" sz="2000" dirty="0"/>
            <a:t> </a:t>
          </a:r>
          <a:r>
            <a:rPr lang="fi-FI" sz="2000" dirty="0" err="1"/>
            <a:t>EFF’s</a:t>
          </a:r>
          <a:r>
            <a:rPr lang="fi-FI" sz="2000" dirty="0"/>
            <a:t> member communities adopt practices for ensuring environmental responsibility and its continuous improvement as a natural part of their everyday operations.</a:t>
          </a:r>
          <a:endParaRPr lang="en-GB" sz="2400" b="0" kern="1200" baseline="0" dirty="0">
            <a:solidFill>
              <a:schemeClr val="bg1"/>
            </a:solidFill>
            <a:latin typeface="+mn-lt"/>
          </a:endParaRPr>
        </a:p>
      </dgm:t>
    </dgm:pt>
    <dgm:pt modelId="{1C02975B-B4AD-41EE-9B40-77D756BBD494}" type="parTrans" cxnId="{C4B3DD41-3C5E-4CA3-8401-8C46308AEEAA}">
      <dgm:prSet/>
      <dgm:spPr/>
      <dgm:t>
        <a:bodyPr/>
        <a:lstStyle/>
        <a:p>
          <a:endParaRPr lang="fi-FI"/>
        </a:p>
      </dgm:t>
    </dgm:pt>
    <dgm:pt modelId="{777558AA-9685-48ED-B598-6EC4DA29A9DD}" type="sibTrans" cxnId="{C4B3DD41-3C5E-4CA3-8401-8C46308AEEAA}">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3"/>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3"/>
      <dgm:spPr/>
    </dgm:pt>
    <dgm:pt modelId="{0C7EF525-BB2A-430E-A955-E32E45BA2911}" type="pres">
      <dgm:prSet presAssocID="{88FAE57D-D39D-4068-90FD-0C0AD5CE3EBB}" presName="dstNode" presStyleLbl="node1" presStyleIdx="0" presStyleCnt="3"/>
      <dgm:spPr/>
    </dgm:pt>
    <dgm:pt modelId="{2FABC47F-F474-4CFA-ADFC-4479E76C693C}" type="pres">
      <dgm:prSet presAssocID="{D654F15E-212B-4E73-B735-555BF5B4E688}" presName="text_1" presStyleLbl="node1" presStyleIdx="0" presStyleCnt="3" custScaleY="91141" custLinFactNeighborX="-608" custLinFactNeighborY="-3705">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3" custScaleX="100788" custScaleY="99501" custLinFactNeighborX="-1566"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2AE55769-0F97-461B-8F9F-F80AB3B004A6}" type="pres">
      <dgm:prSet presAssocID="{589A1838-35E9-4CCB-A490-A16103F77B7E}" presName="text_2" presStyleLbl="node1" presStyleIdx="1" presStyleCnt="3" custScaleX="104376" custScaleY="104567">
        <dgm:presLayoutVars>
          <dgm:bulletEnabled val="1"/>
        </dgm:presLayoutVars>
      </dgm:prSet>
      <dgm:spPr>
        <a:xfrm>
          <a:off x="1271170" y="2189043"/>
          <a:ext cx="7407981" cy="1094521"/>
        </a:xfrm>
        <a:prstGeom prst="rect">
          <a:avLst/>
        </a:prstGeom>
      </dgm:spPr>
    </dgm:pt>
    <dgm:pt modelId="{26AB0EEB-290D-4762-B1EC-C36A6EB190DE}" type="pres">
      <dgm:prSet presAssocID="{589A1838-35E9-4CCB-A490-A16103F77B7E}" presName="accent_2" presStyleCnt="0"/>
      <dgm:spPr/>
    </dgm:pt>
    <dgm:pt modelId="{E07BD563-4E12-47CC-9CE8-C2D5C5B1C471}" type="pres">
      <dgm:prSet presAssocID="{589A1838-35E9-4CCB-A490-A16103F77B7E}" presName="accentRepeatNode" presStyleLbl="solidFgAcc1" presStyleIdx="1" presStyleCnt="3" custLinFactNeighborX="800" custLinFactNeighborY="-2401"/>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17DE10EF-6D34-48E7-8724-21B590743E36}" type="pres">
      <dgm:prSet presAssocID="{604B6DDD-43A9-4D74-AC8C-06153B8E323B}" presName="text_3" presStyleLbl="node1" presStyleIdx="2" presStyleCnt="3" custLinFactNeighborX="18989" custLinFactNeighborY="-911">
        <dgm:presLayoutVars>
          <dgm:bulletEnabled val="1"/>
        </dgm:presLayoutVars>
      </dgm:prSet>
      <dgm:spPr/>
    </dgm:pt>
    <dgm:pt modelId="{ADF5A51A-540E-487D-A738-3ADF87CF0FE4}" type="pres">
      <dgm:prSet presAssocID="{604B6DDD-43A9-4D74-AC8C-06153B8E323B}" presName="accent_3" presStyleCnt="0"/>
      <dgm:spPr/>
    </dgm:pt>
    <dgm:pt modelId="{3EDC7DCB-3888-40ED-8394-0F7718397849}" type="pres">
      <dgm:prSet presAssocID="{604B6DDD-43A9-4D74-AC8C-06153B8E323B}" presName="accentRepeatNode" presStyleLbl="solidFgAcc1" presStyleIdx="2"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56B5A828-0627-4B1E-9054-698D79029D99}" srcId="{88FAE57D-D39D-4068-90FD-0C0AD5CE3EBB}" destId="{589A1838-35E9-4CCB-A490-A16103F77B7E}" srcOrd="1" destOrd="0" parTransId="{D2CCD1B4-522B-468F-9D20-023308202333}" sibTransId="{38AF428C-5B72-41F9-AD01-20A1384448D3}"/>
    <dgm:cxn modelId="{38C2213D-4966-4676-A7BB-E840B407031F}" srcId="{88FAE57D-D39D-4068-90FD-0C0AD5CE3EBB}" destId="{D654F15E-212B-4E73-B735-555BF5B4E688}" srcOrd="0" destOrd="0" parTransId="{753D9DC2-C42D-4294-8667-6857C2D2EB89}" sibTransId="{83EE5017-7A3A-4BCC-8E76-86F41D128D93}"/>
    <dgm:cxn modelId="{C4B3DD41-3C5E-4CA3-8401-8C46308AEEAA}" srcId="{88FAE57D-D39D-4068-90FD-0C0AD5CE3EBB}" destId="{604B6DDD-43A9-4D74-AC8C-06153B8E323B}" srcOrd="2" destOrd="0" parTransId="{1C02975B-B4AD-41EE-9B40-77D756BBD494}" sibTransId="{777558AA-9685-48ED-B598-6EC4DA29A9DD}"/>
    <dgm:cxn modelId="{B105244E-5EA5-4175-8987-7BCC6F6572D7}" type="presOf" srcId="{83EE5017-7A3A-4BCC-8E76-86F41D128D93}" destId="{E8BB7F22-DE02-46F3-BFD8-3AC80D67F1AF}"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7BBA7FC6-BB2F-4F8B-9320-8C6A66B3F8CA}" type="presOf" srcId="{589A1838-35E9-4CCB-A490-A16103F77B7E}" destId="{2AE55769-0F97-461B-8F9F-F80AB3B004A6}" srcOrd="0" destOrd="0" presId="urn:microsoft.com/office/officeart/2008/layout/VerticalCurvedList"/>
    <dgm:cxn modelId="{18FBEFE4-BA34-4F68-A677-72E6AF0D1BE8}" type="presOf" srcId="{D654F15E-212B-4E73-B735-555BF5B4E688}" destId="{2FABC47F-F474-4CFA-ADFC-4479E76C693C}" srcOrd="0" destOrd="0" presId="urn:microsoft.com/office/officeart/2008/layout/VerticalCurvedList"/>
    <dgm:cxn modelId="{AE39FEF5-CA5C-4B31-88A1-6E3D3E7174CF}" type="presOf" srcId="{604B6DDD-43A9-4D74-AC8C-06153B8E323B}" destId="{17DE10EF-6D34-48E7-8724-21B590743E36}" srcOrd="0" destOrd="0" presId="urn:microsoft.com/office/officeart/2008/layout/VerticalCurvedList"/>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19F1BD7C-F998-4D30-B6B0-EE5C1ED53802}" type="presParOf" srcId="{B4DF866C-2B1F-4823-9F12-33BCEC5D7201}" destId="{2AE55769-0F97-461B-8F9F-F80AB3B004A6}" srcOrd="3" destOrd="0" presId="urn:microsoft.com/office/officeart/2008/layout/VerticalCurvedList"/>
    <dgm:cxn modelId="{087348F8-C217-4EB1-A512-9BF489444F5D}" type="presParOf" srcId="{B4DF866C-2B1F-4823-9F12-33BCEC5D7201}" destId="{26AB0EEB-290D-4762-B1EC-C36A6EB190DE}" srcOrd="4" destOrd="0" presId="urn:microsoft.com/office/officeart/2008/layout/VerticalCurvedList"/>
    <dgm:cxn modelId="{BAA691AB-185F-4899-82FF-7BFDFD0ED07A}" type="presParOf" srcId="{26AB0EEB-290D-4762-B1EC-C36A6EB190DE}" destId="{E07BD563-4E12-47CC-9CE8-C2D5C5B1C471}" srcOrd="0" destOrd="0" presId="urn:microsoft.com/office/officeart/2008/layout/VerticalCurvedList"/>
    <dgm:cxn modelId="{A1AAF873-DB2B-4BFB-9FB8-FB2B14C9607F}" type="presParOf" srcId="{B4DF866C-2B1F-4823-9F12-33BCEC5D7201}" destId="{17DE10EF-6D34-48E7-8724-21B590743E36}" srcOrd="5" destOrd="0" presId="urn:microsoft.com/office/officeart/2008/layout/VerticalCurvedList"/>
    <dgm:cxn modelId="{3A570275-0EF6-4F37-8B31-86BAC81BA30F}" type="presParOf" srcId="{B4DF866C-2B1F-4823-9F12-33BCEC5D7201}" destId="{ADF5A51A-540E-487D-A738-3ADF87CF0FE4}" srcOrd="6" destOrd="0" presId="urn:microsoft.com/office/officeart/2008/layout/VerticalCurvedList"/>
    <dgm:cxn modelId="{A4AF38CB-7262-45A3-9EFE-16E911142814}" type="presParOf" srcId="{ADF5A51A-540E-487D-A738-3ADF87CF0FE4}" destId="{3EDC7DCB-3888-40ED-8394-0F771839784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F2F4E01-A85C-47C7-AF5B-7F07C7A60A7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i-FI"/>
        </a:p>
      </dgm:t>
    </dgm:pt>
    <dgm:pt modelId="{801C8E0F-4F99-4B4D-9110-18EBCB69B21A}">
      <dgm:prSet phldrT="[Teksti]" custT="1"/>
      <dgm:spPr>
        <a:solidFill>
          <a:srgbClr val="009FE3"/>
        </a:solidFill>
        <a:ln>
          <a:noFill/>
        </a:ln>
      </dgm:spPr>
      <dgm:t>
        <a:bodyPr/>
        <a:lstStyle/>
        <a:p>
          <a:pPr algn="l"/>
          <a:r>
            <a:rPr lang="en-GB" sz="3300" b="1" dirty="0">
              <a:solidFill>
                <a:schemeClr val="bg1"/>
              </a:solidFill>
              <a:latin typeface="+mj-lt"/>
            </a:rPr>
            <a:t>  WAY WE DO</a:t>
          </a:r>
        </a:p>
      </dgm:t>
    </dgm:pt>
    <dgm:pt modelId="{CE420CCA-7D70-4E31-ADAF-6F3AFC6D8B95}" type="parTrans" cxnId="{0BC14FD5-2FFE-4556-84C2-C4758606AC18}">
      <dgm:prSet/>
      <dgm:spPr/>
      <dgm:t>
        <a:bodyPr/>
        <a:lstStyle/>
        <a:p>
          <a:endParaRPr lang="fi-FI"/>
        </a:p>
      </dgm:t>
    </dgm:pt>
    <dgm:pt modelId="{990367B8-D3BD-406F-9668-337D78AEFCBD}" type="sibTrans" cxnId="{0BC14FD5-2FFE-4556-84C2-C4758606AC18}">
      <dgm:prSet/>
      <dgm:spPr>
        <a:ln>
          <a:noFill/>
        </a:ln>
      </dgm:spPr>
      <dgm:t>
        <a:bodyPr/>
        <a:lstStyle/>
        <a:p>
          <a:endParaRPr lang="fi-FI">
            <a:solidFill>
              <a:schemeClr val="bg1"/>
            </a:solidFill>
            <a:latin typeface="+mn-lt"/>
          </a:endParaRPr>
        </a:p>
      </dgm:t>
    </dgm:pt>
    <dgm:pt modelId="{1736CC35-68C7-4B48-BA63-9DE0BE5DD307}">
      <dgm:prSet phldrT="[Teksti]"/>
      <dgm:spPr>
        <a:solidFill>
          <a:srgbClr val="009FE3"/>
        </a:solidFill>
        <a:ln>
          <a:noFill/>
        </a:ln>
      </dgm:spPr>
      <dgm:t>
        <a:bodyPr/>
        <a:lstStyle/>
        <a:p>
          <a:r>
            <a:rPr lang="en-GB" b="0" i="0" dirty="0">
              <a:solidFill>
                <a:schemeClr val="bg1"/>
              </a:solidFill>
              <a:effectLst/>
              <a:latin typeface="+mn-lt"/>
            </a:rPr>
            <a:t>Compiles the operating principles and rules of the Equestrian Federation of Finland.</a:t>
          </a:r>
          <a:endParaRPr lang="en-GB" dirty="0">
            <a:solidFill>
              <a:schemeClr val="bg1"/>
            </a:solidFill>
            <a:latin typeface="+mn-lt"/>
          </a:endParaRPr>
        </a:p>
      </dgm:t>
    </dgm:pt>
    <dgm:pt modelId="{3D1F297E-C169-49B4-A245-A7C1425C83EA}" type="parTrans" cxnId="{B580EA72-063B-4EF9-8667-D08569024C48}">
      <dgm:prSet/>
      <dgm:spPr/>
      <dgm:t>
        <a:bodyPr/>
        <a:lstStyle/>
        <a:p>
          <a:endParaRPr lang="fi-FI"/>
        </a:p>
      </dgm:t>
    </dgm:pt>
    <dgm:pt modelId="{4E225489-E395-4684-BCF8-CBB41426C889}" type="sibTrans" cxnId="{B580EA72-063B-4EF9-8667-D08569024C48}">
      <dgm:prSet/>
      <dgm:spPr/>
      <dgm:t>
        <a:bodyPr/>
        <a:lstStyle/>
        <a:p>
          <a:endParaRPr lang="fi-FI"/>
        </a:p>
      </dgm:t>
    </dgm:pt>
    <dgm:pt modelId="{25423586-400F-4075-9CD0-565AB5045393}">
      <dgm:prSet/>
      <dgm:spPr>
        <a:solidFill>
          <a:srgbClr val="009FE3"/>
        </a:solidFill>
        <a:ln>
          <a:noFill/>
        </a:ln>
      </dgm:spPr>
      <dgm:t>
        <a:bodyPr/>
        <a:lstStyle/>
        <a:p>
          <a:r>
            <a:rPr lang="en-GB" b="0" i="0" dirty="0">
              <a:solidFill>
                <a:schemeClr val="bg1"/>
              </a:solidFill>
              <a:effectLst/>
              <a:latin typeface="+mn-lt"/>
            </a:rPr>
            <a:t>The aim is</a:t>
          </a:r>
          <a:r>
            <a:t> </a:t>
          </a:r>
          <a:r>
            <a:rPr lang="en-GB" b="0" i="0" dirty="0">
              <a:solidFill>
                <a:schemeClr val="bg1"/>
              </a:solidFill>
              <a:effectLst/>
              <a:latin typeface="+mn-lt"/>
            </a:rPr>
            <a:t>to clarify and elucidate the organisation’s operating methods and rules.</a:t>
          </a:r>
        </a:p>
      </dgm:t>
    </dgm:pt>
    <dgm:pt modelId="{BA283ECD-11AE-45A5-978D-82233574907D}" type="parTrans" cxnId="{2A754FDD-A677-4ACA-8116-3FAFFB5C5BD8}">
      <dgm:prSet/>
      <dgm:spPr/>
      <dgm:t>
        <a:bodyPr/>
        <a:lstStyle/>
        <a:p>
          <a:endParaRPr lang="fi-FI"/>
        </a:p>
      </dgm:t>
    </dgm:pt>
    <dgm:pt modelId="{B03E2E76-1B89-462A-9F36-4F8F9F8D1DBE}" type="sibTrans" cxnId="{2A754FDD-A677-4ACA-8116-3FAFFB5C5BD8}">
      <dgm:prSet/>
      <dgm:spPr/>
      <dgm:t>
        <a:bodyPr/>
        <a:lstStyle/>
        <a:p>
          <a:endParaRPr lang="fi-FI"/>
        </a:p>
      </dgm:t>
    </dgm:pt>
    <dgm:pt modelId="{C4DE6BEF-362D-4271-9A2F-3DE7EC8BEAFC}" type="pres">
      <dgm:prSet presAssocID="{2F2F4E01-A85C-47C7-AF5B-7F07C7A60A76}" presName="Name0" presStyleCnt="0">
        <dgm:presLayoutVars>
          <dgm:chMax val="7"/>
          <dgm:chPref val="7"/>
          <dgm:dir/>
        </dgm:presLayoutVars>
      </dgm:prSet>
      <dgm:spPr/>
    </dgm:pt>
    <dgm:pt modelId="{56046773-A25F-4772-99D4-DE03306A5787}" type="pres">
      <dgm:prSet presAssocID="{2F2F4E01-A85C-47C7-AF5B-7F07C7A60A76}" presName="Name1" presStyleCnt="0"/>
      <dgm:spPr/>
    </dgm:pt>
    <dgm:pt modelId="{0D36DE05-7D46-46F4-B5BB-949C85EE1296}" type="pres">
      <dgm:prSet presAssocID="{2F2F4E01-A85C-47C7-AF5B-7F07C7A60A76}" presName="cycle" presStyleCnt="0"/>
      <dgm:spPr/>
    </dgm:pt>
    <dgm:pt modelId="{F4CB727E-A607-4D19-B4AF-FD0525FD1352}" type="pres">
      <dgm:prSet presAssocID="{2F2F4E01-A85C-47C7-AF5B-7F07C7A60A76}" presName="srcNode" presStyleLbl="node1" presStyleIdx="0" presStyleCnt="3"/>
      <dgm:spPr/>
    </dgm:pt>
    <dgm:pt modelId="{154EAAD5-CAF3-409A-B0B9-9B111D45DAB8}" type="pres">
      <dgm:prSet presAssocID="{2F2F4E01-A85C-47C7-AF5B-7F07C7A60A76}" presName="conn" presStyleLbl="parChTrans1D2" presStyleIdx="0" presStyleCnt="1"/>
      <dgm:spPr/>
    </dgm:pt>
    <dgm:pt modelId="{38E986B8-B4C2-4B3C-A75C-D06FDA5369FA}" type="pres">
      <dgm:prSet presAssocID="{2F2F4E01-A85C-47C7-AF5B-7F07C7A60A76}" presName="extraNode" presStyleLbl="node1" presStyleIdx="0" presStyleCnt="3"/>
      <dgm:spPr/>
    </dgm:pt>
    <dgm:pt modelId="{967B8589-EF4B-4BC2-81A6-5BDFE3C8A763}" type="pres">
      <dgm:prSet presAssocID="{2F2F4E01-A85C-47C7-AF5B-7F07C7A60A76}" presName="dstNode" presStyleLbl="node1" presStyleIdx="0" presStyleCnt="3"/>
      <dgm:spPr/>
    </dgm:pt>
    <dgm:pt modelId="{4FFF163F-46FA-4050-A01A-14D43416FD8C}" type="pres">
      <dgm:prSet presAssocID="{801C8E0F-4F99-4B4D-9110-18EBCB69B21A}" presName="text_1" presStyleLbl="node1" presStyleIdx="0" presStyleCnt="3" custLinFactNeighborX="937" custLinFactNeighborY="3698">
        <dgm:presLayoutVars>
          <dgm:bulletEnabled val="1"/>
        </dgm:presLayoutVars>
      </dgm:prSet>
      <dgm:spPr/>
    </dgm:pt>
    <dgm:pt modelId="{690FE826-A1AA-4DD3-8755-9C16B714E29F}" type="pres">
      <dgm:prSet presAssocID="{801C8E0F-4F99-4B4D-9110-18EBCB69B21A}" presName="accent_1" presStyleCnt="0"/>
      <dgm:spPr/>
    </dgm:pt>
    <dgm:pt modelId="{609840E5-5758-4339-A710-949E1EF638F4}" type="pres">
      <dgm:prSet presAssocID="{801C8E0F-4F99-4B4D-9110-18EBCB69B21A}" presName="accentRepeatNode" presStyleLbl="solidFgAcc1" presStyleIdx="0"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995F6286-C4C5-4B12-9868-FDC6D112FDBC}" type="pres">
      <dgm:prSet presAssocID="{1736CC35-68C7-4B48-BA63-9DE0BE5DD307}" presName="text_2" presStyleLbl="node1" presStyleIdx="1" presStyleCnt="3">
        <dgm:presLayoutVars>
          <dgm:bulletEnabled val="1"/>
        </dgm:presLayoutVars>
      </dgm:prSet>
      <dgm:spPr/>
    </dgm:pt>
    <dgm:pt modelId="{EEF2DDA4-2DBD-47CB-9D79-9A7D9F9645BB}" type="pres">
      <dgm:prSet presAssocID="{1736CC35-68C7-4B48-BA63-9DE0BE5DD307}" presName="accent_2" presStyleCnt="0"/>
      <dgm:spPr/>
    </dgm:pt>
    <dgm:pt modelId="{F45DD652-D8C6-454F-AA1B-EBE9270E8A29}" type="pres">
      <dgm:prSet presAssocID="{1736CC35-68C7-4B48-BA63-9DE0BE5DD307}" presName="accentRepeatNode" presStyleLbl="solidFgAcc1" presStyleIdx="1"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1BA9EB80-F914-447F-BD02-FFFB45E96F73}" type="pres">
      <dgm:prSet presAssocID="{25423586-400F-4075-9CD0-565AB5045393}" presName="text_3" presStyleLbl="node1" presStyleIdx="2" presStyleCnt="3">
        <dgm:presLayoutVars>
          <dgm:bulletEnabled val="1"/>
        </dgm:presLayoutVars>
      </dgm:prSet>
      <dgm:spPr/>
    </dgm:pt>
    <dgm:pt modelId="{7ED61C1A-7890-4F06-BBE4-1D18C894A233}" type="pres">
      <dgm:prSet presAssocID="{25423586-400F-4075-9CD0-565AB5045393}" presName="accent_3" presStyleCnt="0"/>
      <dgm:spPr/>
    </dgm:pt>
    <dgm:pt modelId="{B8D055E7-89F0-4C73-B743-52A5C6E15F28}" type="pres">
      <dgm:prSet presAssocID="{25423586-400F-4075-9CD0-565AB5045393}" presName="accentRepeatNode" presStyleLbl="solidFgAcc1" presStyleIdx="2"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7BE1890C-1842-48EA-98E0-FE1C1DBD28BF}" type="presOf" srcId="{1736CC35-68C7-4B48-BA63-9DE0BE5DD307}" destId="{995F6286-C4C5-4B12-9868-FDC6D112FDBC}" srcOrd="0" destOrd="0" presId="urn:microsoft.com/office/officeart/2008/layout/VerticalCurvedList"/>
    <dgm:cxn modelId="{25FF8263-F5FB-4473-872F-DC1F0C56A784}" type="presOf" srcId="{2F2F4E01-A85C-47C7-AF5B-7F07C7A60A76}" destId="{C4DE6BEF-362D-4271-9A2F-3DE7EC8BEAFC}" srcOrd="0" destOrd="0" presId="urn:microsoft.com/office/officeart/2008/layout/VerticalCurvedList"/>
    <dgm:cxn modelId="{B580EA72-063B-4EF9-8667-D08569024C48}" srcId="{2F2F4E01-A85C-47C7-AF5B-7F07C7A60A76}" destId="{1736CC35-68C7-4B48-BA63-9DE0BE5DD307}" srcOrd="1" destOrd="0" parTransId="{3D1F297E-C169-49B4-A245-A7C1425C83EA}" sibTransId="{4E225489-E395-4684-BCF8-CBB41426C889}"/>
    <dgm:cxn modelId="{35D87CC0-6AB5-4AA8-BB4A-82964681F795}" type="presOf" srcId="{801C8E0F-4F99-4B4D-9110-18EBCB69B21A}" destId="{4FFF163F-46FA-4050-A01A-14D43416FD8C}" srcOrd="0" destOrd="0" presId="urn:microsoft.com/office/officeart/2008/layout/VerticalCurvedList"/>
    <dgm:cxn modelId="{0BC14FD5-2FFE-4556-84C2-C4758606AC18}" srcId="{2F2F4E01-A85C-47C7-AF5B-7F07C7A60A76}" destId="{801C8E0F-4F99-4B4D-9110-18EBCB69B21A}" srcOrd="0" destOrd="0" parTransId="{CE420CCA-7D70-4E31-ADAF-6F3AFC6D8B95}" sibTransId="{990367B8-D3BD-406F-9668-337D78AEFCBD}"/>
    <dgm:cxn modelId="{33A846D9-D151-4915-8BDF-4671FD64371F}" type="presOf" srcId="{990367B8-D3BD-406F-9668-337D78AEFCBD}" destId="{154EAAD5-CAF3-409A-B0B9-9B111D45DAB8}" srcOrd="0" destOrd="0" presId="urn:microsoft.com/office/officeart/2008/layout/VerticalCurvedList"/>
    <dgm:cxn modelId="{2A754FDD-A677-4ACA-8116-3FAFFB5C5BD8}" srcId="{2F2F4E01-A85C-47C7-AF5B-7F07C7A60A76}" destId="{25423586-400F-4075-9CD0-565AB5045393}" srcOrd="2" destOrd="0" parTransId="{BA283ECD-11AE-45A5-978D-82233574907D}" sibTransId="{B03E2E76-1B89-462A-9F36-4F8F9F8D1DBE}"/>
    <dgm:cxn modelId="{8D4333F8-AC87-402E-B4E7-FCB15A4AA6CF}" type="presOf" srcId="{25423586-400F-4075-9CD0-565AB5045393}" destId="{1BA9EB80-F914-447F-BD02-FFFB45E96F73}" srcOrd="0" destOrd="0" presId="urn:microsoft.com/office/officeart/2008/layout/VerticalCurvedList"/>
    <dgm:cxn modelId="{7F499CC8-15D9-41A5-8602-42CF80D2EABB}" type="presParOf" srcId="{C4DE6BEF-362D-4271-9A2F-3DE7EC8BEAFC}" destId="{56046773-A25F-4772-99D4-DE03306A5787}" srcOrd="0" destOrd="0" presId="urn:microsoft.com/office/officeart/2008/layout/VerticalCurvedList"/>
    <dgm:cxn modelId="{4B971536-4867-431A-8DA6-772FA2ABFD2E}" type="presParOf" srcId="{56046773-A25F-4772-99D4-DE03306A5787}" destId="{0D36DE05-7D46-46F4-B5BB-949C85EE1296}" srcOrd="0" destOrd="0" presId="urn:microsoft.com/office/officeart/2008/layout/VerticalCurvedList"/>
    <dgm:cxn modelId="{820B1F7E-C4AB-4BD6-9E09-94A9E2DE7CE4}" type="presParOf" srcId="{0D36DE05-7D46-46F4-B5BB-949C85EE1296}" destId="{F4CB727E-A607-4D19-B4AF-FD0525FD1352}" srcOrd="0" destOrd="0" presId="urn:microsoft.com/office/officeart/2008/layout/VerticalCurvedList"/>
    <dgm:cxn modelId="{D7B14434-2A9F-4318-A9B1-6A988D75DC7A}" type="presParOf" srcId="{0D36DE05-7D46-46F4-B5BB-949C85EE1296}" destId="{154EAAD5-CAF3-409A-B0B9-9B111D45DAB8}" srcOrd="1" destOrd="0" presId="urn:microsoft.com/office/officeart/2008/layout/VerticalCurvedList"/>
    <dgm:cxn modelId="{82F283B4-D156-42EC-B186-791DB2395AB7}" type="presParOf" srcId="{0D36DE05-7D46-46F4-B5BB-949C85EE1296}" destId="{38E986B8-B4C2-4B3C-A75C-D06FDA5369FA}" srcOrd="2" destOrd="0" presId="urn:microsoft.com/office/officeart/2008/layout/VerticalCurvedList"/>
    <dgm:cxn modelId="{EFB6C575-A345-4FEA-972F-166E3A1FD564}" type="presParOf" srcId="{0D36DE05-7D46-46F4-B5BB-949C85EE1296}" destId="{967B8589-EF4B-4BC2-81A6-5BDFE3C8A763}" srcOrd="3" destOrd="0" presId="urn:microsoft.com/office/officeart/2008/layout/VerticalCurvedList"/>
    <dgm:cxn modelId="{16A7515D-2D92-4788-9871-555274DF4E3A}" type="presParOf" srcId="{56046773-A25F-4772-99D4-DE03306A5787}" destId="{4FFF163F-46FA-4050-A01A-14D43416FD8C}" srcOrd="1" destOrd="0" presId="urn:microsoft.com/office/officeart/2008/layout/VerticalCurvedList"/>
    <dgm:cxn modelId="{8155370C-5539-42B8-8861-4173AA220323}" type="presParOf" srcId="{56046773-A25F-4772-99D4-DE03306A5787}" destId="{690FE826-A1AA-4DD3-8755-9C16B714E29F}" srcOrd="2" destOrd="0" presId="urn:microsoft.com/office/officeart/2008/layout/VerticalCurvedList"/>
    <dgm:cxn modelId="{98471396-1BAD-47E8-9B61-1352BCB75E6D}" type="presParOf" srcId="{690FE826-A1AA-4DD3-8755-9C16B714E29F}" destId="{609840E5-5758-4339-A710-949E1EF638F4}" srcOrd="0" destOrd="0" presId="urn:microsoft.com/office/officeart/2008/layout/VerticalCurvedList"/>
    <dgm:cxn modelId="{1A90F14A-A2DD-4304-BAAC-EF5F1B3FAA73}" type="presParOf" srcId="{56046773-A25F-4772-99D4-DE03306A5787}" destId="{995F6286-C4C5-4B12-9868-FDC6D112FDBC}" srcOrd="3" destOrd="0" presId="urn:microsoft.com/office/officeart/2008/layout/VerticalCurvedList"/>
    <dgm:cxn modelId="{CA06DD53-77CB-4AA4-B7D9-0A964F03F3A7}" type="presParOf" srcId="{56046773-A25F-4772-99D4-DE03306A5787}" destId="{EEF2DDA4-2DBD-47CB-9D79-9A7D9F9645BB}" srcOrd="4" destOrd="0" presId="urn:microsoft.com/office/officeart/2008/layout/VerticalCurvedList"/>
    <dgm:cxn modelId="{00F2869B-814C-4ED5-AF7A-F6D7BC455281}" type="presParOf" srcId="{EEF2DDA4-2DBD-47CB-9D79-9A7D9F9645BB}" destId="{F45DD652-D8C6-454F-AA1B-EBE9270E8A29}" srcOrd="0" destOrd="0" presId="urn:microsoft.com/office/officeart/2008/layout/VerticalCurvedList"/>
    <dgm:cxn modelId="{19902F9B-9D11-492C-A37C-1FC73AA85160}" type="presParOf" srcId="{56046773-A25F-4772-99D4-DE03306A5787}" destId="{1BA9EB80-F914-447F-BD02-FFFB45E96F73}" srcOrd="5" destOrd="0" presId="urn:microsoft.com/office/officeart/2008/layout/VerticalCurvedList"/>
    <dgm:cxn modelId="{FF3B2D61-F2EB-41C0-BE90-960EA27D0407}" type="presParOf" srcId="{56046773-A25F-4772-99D4-DE03306A5787}" destId="{7ED61C1A-7890-4F06-BBE4-1D18C894A233}" srcOrd="6" destOrd="0" presId="urn:microsoft.com/office/officeart/2008/layout/VerticalCurvedList"/>
    <dgm:cxn modelId="{5B1546F2-1B1B-43FA-A340-FF87E5DAF4B3}" type="presParOf" srcId="{7ED61C1A-7890-4F06-BBE4-1D18C894A233}" destId="{B8D055E7-89F0-4C73-B743-52A5C6E15F2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fi-FI"/>
        </a:p>
      </dgm:t>
    </dgm:pt>
    <dgm:pt modelId="{D654F15E-212B-4E73-B735-555BF5B4E688}">
      <dgm:prSet phldrT="[Teksti]" custT="1"/>
      <dgm:spPr>
        <a:solidFill>
          <a:srgbClr val="009FE3"/>
        </a:solidFill>
      </dgm:spPr>
      <dgm:t>
        <a:bodyPr/>
        <a:lstStyle/>
        <a:p>
          <a:pPr algn="l"/>
          <a:r>
            <a:rPr lang="en-GB" sz="3600" b="1" baseline="0" dirty="0">
              <a:latin typeface="+mj-lt"/>
            </a:rPr>
            <a:t>    GOALS 2024</a:t>
          </a:r>
        </a:p>
      </dgm:t>
    </dgm:pt>
    <dgm:pt modelId="{83EE5017-7A3A-4BCC-8E76-86F41D128D93}" type="sibTrans" cxnId="{38C2213D-4966-4676-A7BB-E840B407031F}">
      <dgm:prSet/>
      <dgm:spPr>
        <a:ln>
          <a:solidFill>
            <a:srgbClr val="009FE3"/>
          </a:solidFill>
        </a:ln>
      </dgm:spPr>
      <dgm:t>
        <a:bodyPr/>
        <a:lstStyle/>
        <a:p>
          <a:endParaRPr lang="fi-FI" baseline="0">
            <a:solidFill>
              <a:schemeClr val="bg1"/>
            </a:solidFill>
          </a:endParaRPr>
        </a:p>
      </dgm:t>
    </dgm:pt>
    <dgm:pt modelId="{753D9DC2-C42D-4294-8667-6857C2D2EB89}" type="parTrans" cxnId="{38C2213D-4966-4676-A7BB-E840B407031F}">
      <dgm:prSet/>
      <dgm:spPr/>
      <dgm:t>
        <a:bodyPr/>
        <a:lstStyle/>
        <a:p>
          <a:endParaRPr lang="fi-FI"/>
        </a:p>
      </dgm:t>
    </dgm:pt>
    <dgm:pt modelId="{E3FF0D4B-D2C1-404B-9D03-AB919EB99918}">
      <dgm:prSet custT="1"/>
      <dgm:spPr>
        <a:solidFill>
          <a:srgbClr val="009FE3"/>
        </a:solidFill>
      </dgm:spPr>
      <dgm:t>
        <a:bodyPr/>
        <a:lstStyle/>
        <a:p>
          <a:pPr algn="l"/>
          <a:r>
            <a:rPr lang="en-GB" sz="2000" kern="1200" baseline="0" dirty="0">
              <a:latin typeface="+mn-lt"/>
            </a:rPr>
            <a:t>To facilitate and clarify the operations of the working groups in order to achieve common goals.</a:t>
          </a:r>
          <a:endParaRPr lang="en-GB" sz="2000" i="0" kern="1200" baseline="0" dirty="0"/>
        </a:p>
      </dgm:t>
    </dgm:pt>
    <dgm:pt modelId="{33DA807B-F9EF-48B1-A010-992C7AAC9A8B}" type="parTrans" cxnId="{4FE97BFD-1FC1-4C03-B68A-2087802F8B5C}">
      <dgm:prSet/>
      <dgm:spPr/>
      <dgm:t>
        <a:bodyPr/>
        <a:lstStyle/>
        <a:p>
          <a:endParaRPr lang="fi-FI"/>
        </a:p>
      </dgm:t>
    </dgm:pt>
    <dgm:pt modelId="{7BF3DA1E-37FD-4902-B88E-F2691E8E16B0}" type="sibTrans" cxnId="{4FE97BFD-1FC1-4C03-B68A-2087802F8B5C}">
      <dgm:prSet/>
      <dgm:spPr/>
      <dgm:t>
        <a:bodyPr/>
        <a:lstStyle/>
        <a:p>
          <a:endParaRPr lang="fi-FI"/>
        </a:p>
      </dgm:t>
    </dgm:pt>
    <dgm:pt modelId="{0CA7C416-12B9-4865-A601-D2DD6C13AE25}">
      <dgm:prSet custT="1"/>
      <dgm:spPr>
        <a:solidFill>
          <a:srgbClr val="009FE3"/>
        </a:solidFill>
      </dgm:spPr>
      <dgm:t>
        <a:bodyPr/>
        <a:lstStyle/>
        <a:p>
          <a:pPr algn="l">
            <a:buFont typeface="Times New Roman" panose="02020603050405020304" pitchFamily="18" charset="0"/>
            <a:buChar char="•"/>
          </a:pPr>
          <a:r>
            <a:rPr lang="fi-FI" sz="2000" dirty="0"/>
            <a:t>To </a:t>
          </a:r>
          <a:r>
            <a:rPr lang="fi-FI" sz="2000" dirty="0" err="1"/>
            <a:t>enhance</a:t>
          </a:r>
          <a:r>
            <a:rPr lang="fi-FI" sz="2000" dirty="0"/>
            <a:t> </a:t>
          </a:r>
          <a:r>
            <a:rPr lang="fi-FI" sz="2000" dirty="0" err="1"/>
            <a:t>value-based</a:t>
          </a:r>
          <a:r>
            <a:rPr lang="fi-FI" sz="2000" dirty="0"/>
            <a:t> </a:t>
          </a:r>
          <a:r>
            <a:rPr lang="fi-FI" sz="2000" dirty="0" err="1"/>
            <a:t>co-operation</a:t>
          </a:r>
          <a:r>
            <a:rPr lang="fi-FI" sz="2000" dirty="0"/>
            <a:t> </a:t>
          </a:r>
          <a:r>
            <a:rPr lang="fi-FI" sz="2000" dirty="0" err="1"/>
            <a:t>with</a:t>
          </a:r>
          <a:r>
            <a:rPr lang="fi-FI" sz="2000" dirty="0"/>
            <a:t> </a:t>
          </a:r>
          <a:r>
            <a:rPr lang="fi-FI" sz="2000" dirty="0" err="1"/>
            <a:t>different</a:t>
          </a:r>
          <a:r>
            <a:rPr lang="fi-FI" sz="2000" dirty="0"/>
            <a:t> </a:t>
          </a:r>
          <a:r>
            <a:rPr lang="fi-FI" sz="2000" dirty="0" err="1"/>
            <a:t>stakeholder</a:t>
          </a:r>
          <a:r>
            <a:rPr lang="fi-FI" sz="2000" dirty="0"/>
            <a:t> </a:t>
          </a:r>
          <a:r>
            <a:rPr lang="fi-FI" sz="2000" dirty="0" err="1"/>
            <a:t>groups</a:t>
          </a:r>
          <a:r>
            <a:rPr lang="fi-FI" sz="2000" dirty="0"/>
            <a:t> and </a:t>
          </a:r>
          <a:r>
            <a:rPr lang="fi-FI" sz="2000" dirty="0" err="1"/>
            <a:t>partners</a:t>
          </a:r>
          <a:r>
            <a:rPr lang="fi-FI" sz="2000" dirty="0"/>
            <a:t>. </a:t>
          </a:r>
          <a:endParaRPr lang="en-GB" sz="2000" i="0" kern="1200" baseline="0" dirty="0"/>
        </a:p>
      </dgm:t>
    </dgm:pt>
    <dgm:pt modelId="{2FCCB7F8-7902-48E4-923D-3AF2A209E6A8}" type="parTrans" cxnId="{2A69ED2A-63AE-4B8A-A98A-8E2248FBE71D}">
      <dgm:prSet/>
      <dgm:spPr/>
      <dgm:t>
        <a:bodyPr/>
        <a:lstStyle/>
        <a:p>
          <a:endParaRPr lang="fi-FI"/>
        </a:p>
      </dgm:t>
    </dgm:pt>
    <dgm:pt modelId="{9E7E891C-A994-4086-85C8-C3158DF826F1}" type="sibTrans" cxnId="{2A69ED2A-63AE-4B8A-A98A-8E2248FBE71D}">
      <dgm:prSet/>
      <dgm:spPr/>
      <dgm:t>
        <a:bodyPr/>
        <a:lstStyle/>
        <a:p>
          <a:endParaRPr lang="fi-FI"/>
        </a:p>
      </dgm:t>
    </dgm:pt>
    <dgm:pt modelId="{7DB6A4ED-74EA-4EB1-A00F-DAE5CBE6A8B8}">
      <dgm:prSet custT="1"/>
      <dgm:spPr>
        <a:solidFill>
          <a:srgbClr val="009FE3"/>
        </a:solidFill>
      </dgm:spPr>
      <dgm:t>
        <a:bodyPr/>
        <a:lstStyle/>
        <a:p>
          <a:pPr algn="l">
            <a:buFont typeface="Times New Roman" panose="02020603050405020304" pitchFamily="18" charset="0"/>
            <a:buChar char="•"/>
          </a:pPr>
          <a:r>
            <a:rPr lang="fi-FI" sz="2000" kern="1200" dirty="0"/>
            <a:t>To </a:t>
          </a:r>
          <a:r>
            <a:rPr lang="fi-FI" sz="2000" kern="1200" dirty="0" err="1"/>
            <a:t>improve</a:t>
          </a:r>
          <a:r>
            <a:rPr lang="fi-FI" sz="2000" kern="1200" dirty="0"/>
            <a:t> </a:t>
          </a:r>
          <a:r>
            <a:rPr lang="fi-FI" sz="2000" kern="1200" dirty="0" err="1"/>
            <a:t>staff</a:t>
          </a:r>
          <a:r>
            <a:rPr lang="fi-FI" sz="2000" kern="1200" dirty="0"/>
            <a:t> </a:t>
          </a:r>
          <a:r>
            <a:rPr lang="fi-FI" sz="2000" kern="1200" dirty="0" err="1"/>
            <a:t>satisfaction</a:t>
          </a:r>
          <a:r>
            <a:rPr lang="fi-FI" sz="2000" kern="1200" dirty="0"/>
            <a:t>.</a:t>
          </a:r>
          <a:endParaRPr lang="en-GB" sz="2000" i="0" kern="1200" baseline="0" dirty="0"/>
        </a:p>
      </dgm:t>
    </dgm:pt>
    <dgm:pt modelId="{5A9A56A6-10F1-4CCE-A04F-ACAD4FE7A1F8}" type="parTrans" cxnId="{7D397EFD-E42D-436F-B4F1-8D1EEB9BA046}">
      <dgm:prSet/>
      <dgm:spPr/>
      <dgm:t>
        <a:bodyPr/>
        <a:lstStyle/>
        <a:p>
          <a:endParaRPr lang="fi-FI"/>
        </a:p>
      </dgm:t>
    </dgm:pt>
    <dgm:pt modelId="{B38F0584-C294-48E3-A4FB-1D573ABFD1D6}" type="sibTrans" cxnId="{7D397EFD-E42D-436F-B4F1-8D1EEB9BA046}">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4"/>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4"/>
      <dgm:spPr/>
    </dgm:pt>
    <dgm:pt modelId="{0C7EF525-BB2A-430E-A955-E32E45BA2911}" type="pres">
      <dgm:prSet presAssocID="{88FAE57D-D39D-4068-90FD-0C0AD5CE3EBB}" presName="dstNode" presStyleLbl="node1" presStyleIdx="0" presStyleCnt="4"/>
      <dgm:spPr/>
    </dgm:pt>
    <dgm:pt modelId="{2FABC47F-F474-4CFA-ADFC-4479E76C693C}" type="pres">
      <dgm:prSet presAssocID="{D654F15E-212B-4E73-B735-555BF5B4E688}" presName="text_1" presStyleLbl="node1" presStyleIdx="0" presStyleCnt="4" custScaleY="91141" custLinFactNeighborX="-608" custLinFactNeighborY="-3705">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4" custScaleX="100788" custScaleY="99501" custLinFactNeighborX="-1566"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31BC8B40-F50D-4B98-8724-358A2281DA17}" type="pres">
      <dgm:prSet presAssocID="{E3FF0D4B-D2C1-404B-9D03-AB919EB99918}" presName="text_2" presStyleLbl="node1" presStyleIdx="1" presStyleCnt="4">
        <dgm:presLayoutVars>
          <dgm:bulletEnabled val="1"/>
        </dgm:presLayoutVars>
      </dgm:prSet>
      <dgm:spPr/>
    </dgm:pt>
    <dgm:pt modelId="{E6474318-A48B-48F8-B98B-AA92EE7F7EAF}" type="pres">
      <dgm:prSet presAssocID="{E3FF0D4B-D2C1-404B-9D03-AB919EB99918}" presName="accent_2" presStyleCnt="0"/>
      <dgm:spPr/>
    </dgm:pt>
    <dgm:pt modelId="{45D4DC84-3425-4BF2-9665-B7F7147770A3}" type="pres">
      <dgm:prSet presAssocID="{E3FF0D4B-D2C1-404B-9D03-AB919EB99918}" presName="accentRepeatNode" presStyleLbl="solidFgAcc1" presStyleIdx="1"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4E5BB5C5-9489-44A8-A9E4-F6AC8FB7B85E}" type="pres">
      <dgm:prSet presAssocID="{0CA7C416-12B9-4865-A601-D2DD6C13AE25}" presName="text_3" presStyleLbl="node1" presStyleIdx="2" presStyleCnt="4">
        <dgm:presLayoutVars>
          <dgm:bulletEnabled val="1"/>
        </dgm:presLayoutVars>
      </dgm:prSet>
      <dgm:spPr/>
    </dgm:pt>
    <dgm:pt modelId="{8C70FE73-A32D-4039-AEC3-0D344819D89A}" type="pres">
      <dgm:prSet presAssocID="{0CA7C416-12B9-4865-A601-D2DD6C13AE25}" presName="accent_3" presStyleCnt="0"/>
      <dgm:spPr/>
    </dgm:pt>
    <dgm:pt modelId="{F44736DE-5C34-41DD-82C1-CC6945692535}" type="pres">
      <dgm:prSet presAssocID="{0CA7C416-12B9-4865-A601-D2DD6C13AE25}" presName="accentRepeatNode" presStyleLbl="solidFgAcc1" presStyleIdx="2"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30A8B9ED-0336-4737-97B8-F977C52396DB}" type="pres">
      <dgm:prSet presAssocID="{7DB6A4ED-74EA-4EB1-A00F-DAE5CBE6A8B8}" presName="text_4" presStyleLbl="node1" presStyleIdx="3" presStyleCnt="4">
        <dgm:presLayoutVars>
          <dgm:bulletEnabled val="1"/>
        </dgm:presLayoutVars>
      </dgm:prSet>
      <dgm:spPr/>
    </dgm:pt>
    <dgm:pt modelId="{B05C721C-2529-4490-B1E9-BA261A0A028E}" type="pres">
      <dgm:prSet presAssocID="{7DB6A4ED-74EA-4EB1-A00F-DAE5CBE6A8B8}" presName="accent_4" presStyleCnt="0"/>
      <dgm:spPr/>
    </dgm:pt>
    <dgm:pt modelId="{7E9936BB-8326-4473-9342-C35B4986CEDD}" type="pres">
      <dgm:prSet presAssocID="{7DB6A4ED-74EA-4EB1-A00F-DAE5CBE6A8B8}" presName="accentRepeatNode" presStyleLbl="solidFgAcc1" presStyleIdx="3"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Lst>
  <dgm:cxnLst>
    <dgm:cxn modelId="{2A69ED2A-63AE-4B8A-A98A-8E2248FBE71D}" srcId="{88FAE57D-D39D-4068-90FD-0C0AD5CE3EBB}" destId="{0CA7C416-12B9-4865-A601-D2DD6C13AE25}" srcOrd="2" destOrd="0" parTransId="{2FCCB7F8-7902-48E4-923D-3AF2A209E6A8}" sibTransId="{9E7E891C-A994-4086-85C8-C3158DF826F1}"/>
    <dgm:cxn modelId="{38C2213D-4966-4676-A7BB-E840B407031F}" srcId="{88FAE57D-D39D-4068-90FD-0C0AD5CE3EBB}" destId="{D654F15E-212B-4E73-B735-555BF5B4E688}" srcOrd="0" destOrd="0" parTransId="{753D9DC2-C42D-4294-8667-6857C2D2EB89}" sibTransId="{83EE5017-7A3A-4BCC-8E76-86F41D128D93}"/>
    <dgm:cxn modelId="{B105244E-5EA5-4175-8987-7BCC6F6572D7}" type="presOf" srcId="{83EE5017-7A3A-4BCC-8E76-86F41D128D93}" destId="{E8BB7F22-DE02-46F3-BFD8-3AC80D67F1AF}" srcOrd="0" destOrd="0" presId="urn:microsoft.com/office/officeart/2008/layout/VerticalCurvedList"/>
    <dgm:cxn modelId="{6C6D99A4-C7B7-4AB1-B849-77CCAC00C9B7}" type="presOf" srcId="{7DB6A4ED-74EA-4EB1-A00F-DAE5CBE6A8B8}" destId="{30A8B9ED-0336-4737-97B8-F977C52396DB}"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FED2A0B6-3789-49F6-87E2-723608A1BA4D}" type="presOf" srcId="{E3FF0D4B-D2C1-404B-9D03-AB919EB99918}" destId="{31BC8B40-F50D-4B98-8724-358A2281DA17}" srcOrd="0" destOrd="0" presId="urn:microsoft.com/office/officeart/2008/layout/VerticalCurvedList"/>
    <dgm:cxn modelId="{E376FDC4-677C-473D-A98F-7F51DDD0CECA}" type="presOf" srcId="{0CA7C416-12B9-4865-A601-D2DD6C13AE25}" destId="{4E5BB5C5-9489-44A8-A9E4-F6AC8FB7B85E}" srcOrd="0" destOrd="0" presId="urn:microsoft.com/office/officeart/2008/layout/VerticalCurvedList"/>
    <dgm:cxn modelId="{18FBEFE4-BA34-4F68-A677-72E6AF0D1BE8}" type="presOf" srcId="{D654F15E-212B-4E73-B735-555BF5B4E688}" destId="{2FABC47F-F474-4CFA-ADFC-4479E76C693C}" srcOrd="0" destOrd="0" presId="urn:microsoft.com/office/officeart/2008/layout/VerticalCurvedList"/>
    <dgm:cxn modelId="{4FE97BFD-1FC1-4C03-B68A-2087802F8B5C}" srcId="{88FAE57D-D39D-4068-90FD-0C0AD5CE3EBB}" destId="{E3FF0D4B-D2C1-404B-9D03-AB919EB99918}" srcOrd="1" destOrd="0" parTransId="{33DA807B-F9EF-48B1-A010-992C7AAC9A8B}" sibTransId="{7BF3DA1E-37FD-4902-B88E-F2691E8E16B0}"/>
    <dgm:cxn modelId="{7D397EFD-E42D-436F-B4F1-8D1EEB9BA046}" srcId="{88FAE57D-D39D-4068-90FD-0C0AD5CE3EBB}" destId="{7DB6A4ED-74EA-4EB1-A00F-DAE5CBE6A8B8}" srcOrd="3" destOrd="0" parTransId="{5A9A56A6-10F1-4CCE-A04F-ACAD4FE7A1F8}" sibTransId="{B38F0584-C294-48E3-A4FB-1D573ABFD1D6}"/>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5E2F0483-06DC-4094-B3D4-DB99FE2489CC}" type="presParOf" srcId="{B4DF866C-2B1F-4823-9F12-33BCEC5D7201}" destId="{31BC8B40-F50D-4B98-8724-358A2281DA17}" srcOrd="3" destOrd="0" presId="urn:microsoft.com/office/officeart/2008/layout/VerticalCurvedList"/>
    <dgm:cxn modelId="{2BB729E4-EB0D-49AC-9096-FFBB9F6D5832}" type="presParOf" srcId="{B4DF866C-2B1F-4823-9F12-33BCEC5D7201}" destId="{E6474318-A48B-48F8-B98B-AA92EE7F7EAF}" srcOrd="4" destOrd="0" presId="urn:microsoft.com/office/officeart/2008/layout/VerticalCurvedList"/>
    <dgm:cxn modelId="{A00FBEB2-9459-4CD5-9022-142884BEAA89}" type="presParOf" srcId="{E6474318-A48B-48F8-B98B-AA92EE7F7EAF}" destId="{45D4DC84-3425-4BF2-9665-B7F7147770A3}" srcOrd="0" destOrd="0" presId="urn:microsoft.com/office/officeart/2008/layout/VerticalCurvedList"/>
    <dgm:cxn modelId="{9804AB82-698B-4CD9-ABAB-166D93832FD6}" type="presParOf" srcId="{B4DF866C-2B1F-4823-9F12-33BCEC5D7201}" destId="{4E5BB5C5-9489-44A8-A9E4-F6AC8FB7B85E}" srcOrd="5" destOrd="0" presId="urn:microsoft.com/office/officeart/2008/layout/VerticalCurvedList"/>
    <dgm:cxn modelId="{04CD3DDB-C58D-4C5B-A42C-884B9F954995}" type="presParOf" srcId="{B4DF866C-2B1F-4823-9F12-33BCEC5D7201}" destId="{8C70FE73-A32D-4039-AEC3-0D344819D89A}" srcOrd="6" destOrd="0" presId="urn:microsoft.com/office/officeart/2008/layout/VerticalCurvedList"/>
    <dgm:cxn modelId="{67E54635-E762-4DBB-BD44-3C3533B2226F}" type="presParOf" srcId="{8C70FE73-A32D-4039-AEC3-0D344819D89A}" destId="{F44736DE-5C34-41DD-82C1-CC6945692535}" srcOrd="0" destOrd="0" presId="urn:microsoft.com/office/officeart/2008/layout/VerticalCurvedList"/>
    <dgm:cxn modelId="{EEACB478-434F-4CF3-8950-5245CDEB8DA5}" type="presParOf" srcId="{B4DF866C-2B1F-4823-9F12-33BCEC5D7201}" destId="{30A8B9ED-0336-4737-97B8-F977C52396DB}" srcOrd="7" destOrd="0" presId="urn:microsoft.com/office/officeart/2008/layout/VerticalCurvedList"/>
    <dgm:cxn modelId="{2038B57E-7F7B-4B65-8441-73E84F2C7589}" type="presParOf" srcId="{B4DF866C-2B1F-4823-9F12-33BCEC5D7201}" destId="{B05C721C-2529-4490-B1E9-BA261A0A028E}" srcOrd="8" destOrd="0" presId="urn:microsoft.com/office/officeart/2008/layout/VerticalCurvedList"/>
    <dgm:cxn modelId="{26470BE5-C41A-4FA7-A486-F891978FDCE0}" type="presParOf" srcId="{B05C721C-2529-4490-B1E9-BA261A0A028E}" destId="{7E9936BB-8326-4473-9342-C35B4986CED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fi-FI"/>
        </a:p>
      </dgm:t>
    </dgm:pt>
    <dgm:pt modelId="{D654F15E-212B-4E73-B735-555BF5B4E688}">
      <dgm:prSet phldrT="[Teksti]" custT="1"/>
      <dgm:spPr>
        <a:solidFill>
          <a:srgbClr val="009FE3"/>
        </a:solidFill>
      </dgm:spPr>
      <dgm:t>
        <a:bodyPr/>
        <a:lstStyle/>
        <a:p>
          <a:pPr algn="l"/>
          <a:r>
            <a:rPr lang="en-GB" sz="3600" b="1" baseline="0" dirty="0">
              <a:latin typeface="+mj-lt"/>
            </a:rPr>
            <a:t>    ACTIONS 2024</a:t>
          </a:r>
        </a:p>
      </dgm:t>
    </dgm:pt>
    <dgm:pt modelId="{83EE5017-7A3A-4BCC-8E76-86F41D128D93}" type="sibTrans" cxnId="{38C2213D-4966-4676-A7BB-E840B407031F}">
      <dgm:prSet/>
      <dgm:spPr>
        <a:ln>
          <a:solidFill>
            <a:srgbClr val="009FE3"/>
          </a:solidFill>
        </a:ln>
      </dgm:spPr>
      <dgm:t>
        <a:bodyPr/>
        <a:lstStyle/>
        <a:p>
          <a:endParaRPr lang="fi-FI" baseline="0">
            <a:solidFill>
              <a:schemeClr val="bg1"/>
            </a:solidFill>
          </a:endParaRPr>
        </a:p>
      </dgm:t>
    </dgm:pt>
    <dgm:pt modelId="{753D9DC2-C42D-4294-8667-6857C2D2EB89}" type="parTrans" cxnId="{38C2213D-4966-4676-A7BB-E840B407031F}">
      <dgm:prSet/>
      <dgm:spPr/>
      <dgm:t>
        <a:bodyPr/>
        <a:lstStyle/>
        <a:p>
          <a:endParaRPr lang="fi-FI"/>
        </a:p>
      </dgm:t>
    </dgm:pt>
    <dgm:pt modelId="{E3FF0D4B-D2C1-404B-9D03-AB919EB99918}">
      <dgm:prSet custT="1"/>
      <dgm:spPr>
        <a:solidFill>
          <a:srgbClr val="009FE3"/>
        </a:solidFill>
      </dgm:spPr>
      <dgm:t>
        <a:bodyPr/>
        <a:lstStyle/>
        <a:p>
          <a:pPr algn="l"/>
          <a:r>
            <a:rPr lang="fi-FI" sz="2000" baseline="0" dirty="0"/>
            <a:t>To train the organisation in reformed good governance practices.</a:t>
          </a:r>
          <a:endParaRPr lang="en-GB" sz="2000" i="0" kern="1200" baseline="0" dirty="0"/>
        </a:p>
      </dgm:t>
    </dgm:pt>
    <dgm:pt modelId="{33DA807B-F9EF-48B1-A010-992C7AAC9A8B}" type="parTrans" cxnId="{4FE97BFD-1FC1-4C03-B68A-2087802F8B5C}">
      <dgm:prSet/>
      <dgm:spPr/>
      <dgm:t>
        <a:bodyPr/>
        <a:lstStyle/>
        <a:p>
          <a:endParaRPr lang="fi-FI"/>
        </a:p>
      </dgm:t>
    </dgm:pt>
    <dgm:pt modelId="{7BF3DA1E-37FD-4902-B88E-F2691E8E16B0}" type="sibTrans" cxnId="{4FE97BFD-1FC1-4C03-B68A-2087802F8B5C}">
      <dgm:prSet/>
      <dgm:spPr/>
      <dgm:t>
        <a:bodyPr/>
        <a:lstStyle/>
        <a:p>
          <a:endParaRPr lang="fi-FI"/>
        </a:p>
      </dgm:t>
    </dgm:pt>
    <dgm:pt modelId="{0CA7C416-12B9-4865-A601-D2DD6C13AE25}">
      <dgm:prSet custT="1"/>
      <dgm:spPr>
        <a:solidFill>
          <a:srgbClr val="009FE3"/>
        </a:solidFill>
      </dgm:spPr>
      <dgm:t>
        <a:bodyPr/>
        <a:lstStyle/>
        <a:p>
          <a:pPr algn="l">
            <a:buFont typeface="Times New Roman" panose="02020603050405020304" pitchFamily="18" charset="0"/>
            <a:buChar char="•"/>
          </a:pPr>
          <a:r>
            <a:rPr lang="fi-FI" sz="2000"/>
            <a:t>To prepare online training on SRL’s operating guidelines for the working groups’ members. </a:t>
          </a:r>
          <a:endParaRPr lang="en-GB" sz="2000" i="0" kern="1200" baseline="0" dirty="0"/>
        </a:p>
      </dgm:t>
    </dgm:pt>
    <dgm:pt modelId="{2FCCB7F8-7902-48E4-923D-3AF2A209E6A8}" type="parTrans" cxnId="{2A69ED2A-63AE-4B8A-A98A-8E2248FBE71D}">
      <dgm:prSet/>
      <dgm:spPr/>
      <dgm:t>
        <a:bodyPr/>
        <a:lstStyle/>
        <a:p>
          <a:endParaRPr lang="fi-FI"/>
        </a:p>
      </dgm:t>
    </dgm:pt>
    <dgm:pt modelId="{9E7E891C-A994-4086-85C8-C3158DF826F1}" type="sibTrans" cxnId="{2A69ED2A-63AE-4B8A-A98A-8E2248FBE71D}">
      <dgm:prSet/>
      <dgm:spPr/>
      <dgm:t>
        <a:bodyPr/>
        <a:lstStyle/>
        <a:p>
          <a:endParaRPr lang="fi-FI"/>
        </a:p>
      </dgm:t>
    </dgm:pt>
    <dgm:pt modelId="{7DB6A4ED-74EA-4EB1-A00F-DAE5CBE6A8B8}">
      <dgm:prSet custT="1"/>
      <dgm:spPr>
        <a:solidFill>
          <a:srgbClr val="009FE3"/>
        </a:solidFill>
      </dgm:spPr>
      <dgm:t>
        <a:bodyPr/>
        <a:lstStyle/>
        <a:p>
          <a:pPr algn="l">
            <a:buFont typeface="Times New Roman" panose="02020603050405020304" pitchFamily="18" charset="0"/>
            <a:buChar char="•"/>
          </a:pPr>
          <a:r>
            <a:rPr lang="fi-FI" sz="2000"/>
            <a:t>To measure staff satisfaction systematically and implement the actions prioritised on the basis of survey results.</a:t>
          </a:r>
          <a:endParaRPr lang="en-GB" sz="2000" i="0" kern="1200" baseline="0" dirty="0"/>
        </a:p>
      </dgm:t>
    </dgm:pt>
    <dgm:pt modelId="{5A9A56A6-10F1-4CCE-A04F-ACAD4FE7A1F8}" type="parTrans" cxnId="{7D397EFD-E42D-436F-B4F1-8D1EEB9BA046}">
      <dgm:prSet/>
      <dgm:spPr/>
      <dgm:t>
        <a:bodyPr/>
        <a:lstStyle/>
        <a:p>
          <a:endParaRPr lang="fi-FI"/>
        </a:p>
      </dgm:t>
    </dgm:pt>
    <dgm:pt modelId="{B38F0584-C294-48E3-A4FB-1D573ABFD1D6}" type="sibTrans" cxnId="{7D397EFD-E42D-436F-B4F1-8D1EEB9BA046}">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4"/>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4"/>
      <dgm:spPr/>
    </dgm:pt>
    <dgm:pt modelId="{0C7EF525-BB2A-430E-A955-E32E45BA2911}" type="pres">
      <dgm:prSet presAssocID="{88FAE57D-D39D-4068-90FD-0C0AD5CE3EBB}" presName="dstNode" presStyleLbl="node1" presStyleIdx="0" presStyleCnt="4"/>
      <dgm:spPr/>
    </dgm:pt>
    <dgm:pt modelId="{2FABC47F-F474-4CFA-ADFC-4479E76C693C}" type="pres">
      <dgm:prSet presAssocID="{D654F15E-212B-4E73-B735-555BF5B4E688}" presName="text_1" presStyleLbl="node1" presStyleIdx="0" presStyleCnt="4" custScaleY="91141" custLinFactNeighborX="-608" custLinFactNeighborY="-3705">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4" custScaleX="100788" custScaleY="99501" custLinFactNeighborX="-1566"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31BC8B40-F50D-4B98-8724-358A2281DA17}" type="pres">
      <dgm:prSet presAssocID="{E3FF0D4B-D2C1-404B-9D03-AB919EB99918}" presName="text_2" presStyleLbl="node1" presStyleIdx="1" presStyleCnt="4">
        <dgm:presLayoutVars>
          <dgm:bulletEnabled val="1"/>
        </dgm:presLayoutVars>
      </dgm:prSet>
      <dgm:spPr/>
    </dgm:pt>
    <dgm:pt modelId="{E6474318-A48B-48F8-B98B-AA92EE7F7EAF}" type="pres">
      <dgm:prSet presAssocID="{E3FF0D4B-D2C1-404B-9D03-AB919EB99918}" presName="accent_2" presStyleCnt="0"/>
      <dgm:spPr/>
    </dgm:pt>
    <dgm:pt modelId="{45D4DC84-3425-4BF2-9665-B7F7147770A3}" type="pres">
      <dgm:prSet presAssocID="{E3FF0D4B-D2C1-404B-9D03-AB919EB99918}" presName="accentRepeatNode" presStyleLbl="solidFgAcc1" presStyleIdx="1"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4E5BB5C5-9489-44A8-A9E4-F6AC8FB7B85E}" type="pres">
      <dgm:prSet presAssocID="{0CA7C416-12B9-4865-A601-D2DD6C13AE25}" presName="text_3" presStyleLbl="node1" presStyleIdx="2" presStyleCnt="4">
        <dgm:presLayoutVars>
          <dgm:bulletEnabled val="1"/>
        </dgm:presLayoutVars>
      </dgm:prSet>
      <dgm:spPr/>
    </dgm:pt>
    <dgm:pt modelId="{8C70FE73-A32D-4039-AEC3-0D344819D89A}" type="pres">
      <dgm:prSet presAssocID="{0CA7C416-12B9-4865-A601-D2DD6C13AE25}" presName="accent_3" presStyleCnt="0"/>
      <dgm:spPr/>
    </dgm:pt>
    <dgm:pt modelId="{F44736DE-5C34-41DD-82C1-CC6945692535}" type="pres">
      <dgm:prSet presAssocID="{0CA7C416-12B9-4865-A601-D2DD6C13AE25}" presName="accentRepeatNode" presStyleLbl="solidFgAcc1" presStyleIdx="2"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30A8B9ED-0336-4737-97B8-F977C52396DB}" type="pres">
      <dgm:prSet presAssocID="{7DB6A4ED-74EA-4EB1-A00F-DAE5CBE6A8B8}" presName="text_4" presStyleLbl="node1" presStyleIdx="3" presStyleCnt="4">
        <dgm:presLayoutVars>
          <dgm:bulletEnabled val="1"/>
        </dgm:presLayoutVars>
      </dgm:prSet>
      <dgm:spPr/>
    </dgm:pt>
    <dgm:pt modelId="{B05C721C-2529-4490-B1E9-BA261A0A028E}" type="pres">
      <dgm:prSet presAssocID="{7DB6A4ED-74EA-4EB1-A00F-DAE5CBE6A8B8}" presName="accent_4" presStyleCnt="0"/>
      <dgm:spPr/>
    </dgm:pt>
    <dgm:pt modelId="{7E9936BB-8326-4473-9342-C35B4986CEDD}" type="pres">
      <dgm:prSet presAssocID="{7DB6A4ED-74EA-4EB1-A00F-DAE5CBE6A8B8}" presName="accentRepeatNode" presStyleLbl="solidFgAcc1" presStyleIdx="3"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Lst>
  <dgm:cxnLst>
    <dgm:cxn modelId="{2A69ED2A-63AE-4B8A-A98A-8E2248FBE71D}" srcId="{88FAE57D-D39D-4068-90FD-0C0AD5CE3EBB}" destId="{0CA7C416-12B9-4865-A601-D2DD6C13AE25}" srcOrd="2" destOrd="0" parTransId="{2FCCB7F8-7902-48E4-923D-3AF2A209E6A8}" sibTransId="{9E7E891C-A994-4086-85C8-C3158DF826F1}"/>
    <dgm:cxn modelId="{38C2213D-4966-4676-A7BB-E840B407031F}" srcId="{88FAE57D-D39D-4068-90FD-0C0AD5CE3EBB}" destId="{D654F15E-212B-4E73-B735-555BF5B4E688}" srcOrd="0" destOrd="0" parTransId="{753D9DC2-C42D-4294-8667-6857C2D2EB89}" sibTransId="{83EE5017-7A3A-4BCC-8E76-86F41D128D93}"/>
    <dgm:cxn modelId="{B105244E-5EA5-4175-8987-7BCC6F6572D7}" type="presOf" srcId="{83EE5017-7A3A-4BCC-8E76-86F41D128D93}" destId="{E8BB7F22-DE02-46F3-BFD8-3AC80D67F1AF}" srcOrd="0" destOrd="0" presId="urn:microsoft.com/office/officeart/2008/layout/VerticalCurvedList"/>
    <dgm:cxn modelId="{6C6D99A4-C7B7-4AB1-B849-77CCAC00C9B7}" type="presOf" srcId="{7DB6A4ED-74EA-4EB1-A00F-DAE5CBE6A8B8}" destId="{30A8B9ED-0336-4737-97B8-F977C52396DB}"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FED2A0B6-3789-49F6-87E2-723608A1BA4D}" type="presOf" srcId="{E3FF0D4B-D2C1-404B-9D03-AB919EB99918}" destId="{31BC8B40-F50D-4B98-8724-358A2281DA17}" srcOrd="0" destOrd="0" presId="urn:microsoft.com/office/officeart/2008/layout/VerticalCurvedList"/>
    <dgm:cxn modelId="{E376FDC4-677C-473D-A98F-7F51DDD0CECA}" type="presOf" srcId="{0CA7C416-12B9-4865-A601-D2DD6C13AE25}" destId="{4E5BB5C5-9489-44A8-A9E4-F6AC8FB7B85E}" srcOrd="0" destOrd="0" presId="urn:microsoft.com/office/officeart/2008/layout/VerticalCurvedList"/>
    <dgm:cxn modelId="{18FBEFE4-BA34-4F68-A677-72E6AF0D1BE8}" type="presOf" srcId="{D654F15E-212B-4E73-B735-555BF5B4E688}" destId="{2FABC47F-F474-4CFA-ADFC-4479E76C693C}" srcOrd="0" destOrd="0" presId="urn:microsoft.com/office/officeart/2008/layout/VerticalCurvedList"/>
    <dgm:cxn modelId="{4FE97BFD-1FC1-4C03-B68A-2087802F8B5C}" srcId="{88FAE57D-D39D-4068-90FD-0C0AD5CE3EBB}" destId="{E3FF0D4B-D2C1-404B-9D03-AB919EB99918}" srcOrd="1" destOrd="0" parTransId="{33DA807B-F9EF-48B1-A010-992C7AAC9A8B}" sibTransId="{7BF3DA1E-37FD-4902-B88E-F2691E8E16B0}"/>
    <dgm:cxn modelId="{7D397EFD-E42D-436F-B4F1-8D1EEB9BA046}" srcId="{88FAE57D-D39D-4068-90FD-0C0AD5CE3EBB}" destId="{7DB6A4ED-74EA-4EB1-A00F-DAE5CBE6A8B8}" srcOrd="3" destOrd="0" parTransId="{5A9A56A6-10F1-4CCE-A04F-ACAD4FE7A1F8}" sibTransId="{B38F0584-C294-48E3-A4FB-1D573ABFD1D6}"/>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5E2F0483-06DC-4094-B3D4-DB99FE2489CC}" type="presParOf" srcId="{B4DF866C-2B1F-4823-9F12-33BCEC5D7201}" destId="{31BC8B40-F50D-4B98-8724-358A2281DA17}" srcOrd="3" destOrd="0" presId="urn:microsoft.com/office/officeart/2008/layout/VerticalCurvedList"/>
    <dgm:cxn modelId="{2BB729E4-EB0D-49AC-9096-FFBB9F6D5832}" type="presParOf" srcId="{B4DF866C-2B1F-4823-9F12-33BCEC5D7201}" destId="{E6474318-A48B-48F8-B98B-AA92EE7F7EAF}" srcOrd="4" destOrd="0" presId="urn:microsoft.com/office/officeart/2008/layout/VerticalCurvedList"/>
    <dgm:cxn modelId="{A00FBEB2-9459-4CD5-9022-142884BEAA89}" type="presParOf" srcId="{E6474318-A48B-48F8-B98B-AA92EE7F7EAF}" destId="{45D4DC84-3425-4BF2-9665-B7F7147770A3}" srcOrd="0" destOrd="0" presId="urn:microsoft.com/office/officeart/2008/layout/VerticalCurvedList"/>
    <dgm:cxn modelId="{9804AB82-698B-4CD9-ABAB-166D93832FD6}" type="presParOf" srcId="{B4DF866C-2B1F-4823-9F12-33BCEC5D7201}" destId="{4E5BB5C5-9489-44A8-A9E4-F6AC8FB7B85E}" srcOrd="5" destOrd="0" presId="urn:microsoft.com/office/officeart/2008/layout/VerticalCurvedList"/>
    <dgm:cxn modelId="{04CD3DDB-C58D-4C5B-A42C-884B9F954995}" type="presParOf" srcId="{B4DF866C-2B1F-4823-9F12-33BCEC5D7201}" destId="{8C70FE73-A32D-4039-AEC3-0D344819D89A}" srcOrd="6" destOrd="0" presId="urn:microsoft.com/office/officeart/2008/layout/VerticalCurvedList"/>
    <dgm:cxn modelId="{67E54635-E762-4DBB-BD44-3C3533B2226F}" type="presParOf" srcId="{8C70FE73-A32D-4039-AEC3-0D344819D89A}" destId="{F44736DE-5C34-41DD-82C1-CC6945692535}" srcOrd="0" destOrd="0" presId="urn:microsoft.com/office/officeart/2008/layout/VerticalCurvedList"/>
    <dgm:cxn modelId="{EEACB478-434F-4CF3-8950-5245CDEB8DA5}" type="presParOf" srcId="{B4DF866C-2B1F-4823-9F12-33BCEC5D7201}" destId="{30A8B9ED-0336-4737-97B8-F977C52396DB}" srcOrd="7" destOrd="0" presId="urn:microsoft.com/office/officeart/2008/layout/VerticalCurvedList"/>
    <dgm:cxn modelId="{2038B57E-7F7B-4B65-8441-73E84F2C7589}" type="presParOf" srcId="{B4DF866C-2B1F-4823-9F12-33BCEC5D7201}" destId="{B05C721C-2529-4490-B1E9-BA261A0A028E}" srcOrd="8" destOrd="0" presId="urn:microsoft.com/office/officeart/2008/layout/VerticalCurvedList"/>
    <dgm:cxn modelId="{26470BE5-C41A-4FA7-A486-F891978FDCE0}" type="presParOf" srcId="{B05C721C-2529-4490-B1E9-BA261A0A028E}" destId="{7E9936BB-8326-4473-9342-C35B4986CED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fi-FI"/>
        </a:p>
      </dgm:t>
    </dgm:pt>
    <dgm:pt modelId="{589A1838-35E9-4CCB-A490-A16103F77B7E}">
      <dgm:prSet custT="1"/>
      <dgm:spPr>
        <a:solidFill>
          <a:srgbClr val="94C120"/>
        </a:solidFill>
        <a:ln>
          <a:solidFill>
            <a:srgbClr val="94C120"/>
          </a:solidFill>
        </a:ln>
      </dgm:spPr>
      <dgm:t>
        <a:bodyPr spcFirstLastPara="0" vert="horz" wrap="square" lIns="868777" tIns="83820" rIns="83820" bIns="83820" numCol="1" spcCol="1270" anchor="ctr" anchorCtr="0"/>
        <a:lstStyle/>
        <a:p>
          <a:pPr algn="l"/>
          <a:r>
            <a:rPr lang="en-GB" sz="2200" baseline="0" dirty="0">
              <a:solidFill>
                <a:schemeClr val="bg1"/>
              </a:solidFill>
              <a:latin typeface="+mn-lt"/>
            </a:rPr>
            <a:t>To promote the implementation of environmental responsibility measures in EFF’s member communities.</a:t>
          </a:r>
        </a:p>
      </dgm:t>
    </dgm:pt>
    <dgm:pt modelId="{D2CCD1B4-522B-468F-9D20-023308202333}" type="parTrans" cxnId="{56B5A828-0627-4B1E-9054-698D79029D99}">
      <dgm:prSet/>
      <dgm:spPr/>
      <dgm:t>
        <a:bodyPr/>
        <a:lstStyle/>
        <a:p>
          <a:endParaRPr lang="fi-FI"/>
        </a:p>
      </dgm:t>
    </dgm:pt>
    <dgm:pt modelId="{38AF428C-5B72-41F9-AD01-20A1384448D3}" type="sibTrans" cxnId="{56B5A828-0627-4B1E-9054-698D79029D99}">
      <dgm:prSet/>
      <dgm:spPr/>
      <dgm:t>
        <a:bodyPr/>
        <a:lstStyle/>
        <a:p>
          <a:endParaRPr lang="fi-FI"/>
        </a:p>
      </dgm:t>
    </dgm:pt>
    <dgm:pt modelId="{1F848C90-95A6-40C1-B80E-F011DAB205E8}">
      <dgm:prSet custT="1"/>
      <dgm:spPr>
        <a:solidFill>
          <a:srgbClr val="94C120"/>
        </a:solidFill>
      </dgm:spPr>
      <dgm:t>
        <a:bodyPr/>
        <a:lstStyle/>
        <a:p>
          <a:r>
            <a:rPr lang="en-GB" sz="2200" baseline="0" dirty="0">
              <a:solidFill>
                <a:schemeClr val="bg1"/>
              </a:solidFill>
              <a:latin typeface="+mn-lt"/>
            </a:rPr>
            <a:t>To reduce negative environmental impact within the operations of the EFF.</a:t>
          </a:r>
          <a:endParaRPr lang="en-GB" sz="2200" kern="1200" baseline="0" dirty="0">
            <a:solidFill>
              <a:schemeClr val="bg1"/>
            </a:solidFill>
          </a:endParaRPr>
        </a:p>
      </dgm:t>
    </dgm:pt>
    <dgm:pt modelId="{D030A196-F97D-4F0C-9017-1D1EBAE7B946}" type="parTrans" cxnId="{DF81DF35-E140-458F-8BAC-6B996EE50086}">
      <dgm:prSet/>
      <dgm:spPr/>
      <dgm:t>
        <a:bodyPr/>
        <a:lstStyle/>
        <a:p>
          <a:endParaRPr lang="fi-FI"/>
        </a:p>
      </dgm:t>
    </dgm:pt>
    <dgm:pt modelId="{CE415C09-BFC6-49D3-BEC1-AE85A96A1EFF}" type="sibTrans" cxnId="{DF81DF35-E140-458F-8BAC-6B996EE50086}">
      <dgm:prSet/>
      <dgm:spPr/>
      <dgm:t>
        <a:bodyPr/>
        <a:lstStyle/>
        <a:p>
          <a:endParaRPr lang="fi-FI"/>
        </a:p>
      </dgm:t>
    </dgm:pt>
    <dgm:pt modelId="{D654F15E-212B-4E73-B735-555BF5B4E688}">
      <dgm:prSet phldrT="[Teksti]" custT="1"/>
      <dgm:spPr>
        <a:solidFill>
          <a:srgbClr val="94C120"/>
        </a:solidFill>
      </dgm:spPr>
      <dgm:t>
        <a:bodyPr/>
        <a:lstStyle/>
        <a:p>
          <a:pPr algn="ctr"/>
          <a:r>
            <a:rPr lang="en-GB" sz="3600" b="1" baseline="0" dirty="0">
              <a:solidFill>
                <a:schemeClr val="bg1"/>
              </a:solidFill>
              <a:latin typeface="+mj-lt"/>
            </a:rPr>
            <a:t>GOALS 2024</a:t>
          </a:r>
        </a:p>
      </dgm:t>
    </dgm:pt>
    <dgm:pt modelId="{83EE5017-7A3A-4BCC-8E76-86F41D128D93}" type="sibTrans" cxnId="{38C2213D-4966-4676-A7BB-E840B407031F}">
      <dgm:prSet/>
      <dgm:spPr>
        <a:ln>
          <a:solidFill>
            <a:srgbClr val="94C120"/>
          </a:solidFill>
        </a:ln>
      </dgm:spPr>
      <dgm:t>
        <a:bodyPr/>
        <a:lstStyle/>
        <a:p>
          <a:endParaRPr lang="fi-FI" baseline="0">
            <a:solidFill>
              <a:srgbClr val="789E1A"/>
            </a:solidFill>
          </a:endParaRPr>
        </a:p>
      </dgm:t>
    </dgm:pt>
    <dgm:pt modelId="{753D9DC2-C42D-4294-8667-6857C2D2EB89}" type="parTrans" cxnId="{38C2213D-4966-4676-A7BB-E840B407031F}">
      <dgm:prSet/>
      <dgm:spPr/>
      <dgm:t>
        <a:bodyPr/>
        <a:lstStyle/>
        <a:p>
          <a:endParaRPr lang="fi-FI"/>
        </a:p>
      </dgm:t>
    </dgm:pt>
    <dgm:pt modelId="{ABC675AC-917D-4410-936D-574B57636CFE}">
      <dgm:prSet custT="1"/>
      <dgm:spPr>
        <a:solidFill>
          <a:srgbClr val="94C120"/>
        </a:solidFill>
      </dgm:spPr>
      <dgm:t>
        <a:bodyPr/>
        <a:lstStyle/>
        <a:p>
          <a:r>
            <a:rPr lang="en-GB" sz="2200" baseline="0" dirty="0">
              <a:solidFill>
                <a:schemeClr val="bg1"/>
              </a:solidFill>
              <a:latin typeface="Calibri"/>
            </a:rPr>
            <a:t>To improve communications about environmental issues</a:t>
          </a:r>
          <a:r>
            <a:rPr lang="fi-FI" sz="2200" baseline="0" dirty="0">
              <a:solidFill>
                <a:schemeClr val="bg1"/>
              </a:solidFill>
            </a:rPr>
            <a:t>.</a:t>
          </a:r>
        </a:p>
      </dgm:t>
    </dgm:pt>
    <dgm:pt modelId="{C354C70B-7336-43D6-80E2-78EAB9410EB7}" type="sibTrans" cxnId="{4350D4A1-F8C0-4F18-8B9E-64DFA2108562}">
      <dgm:prSet/>
      <dgm:spPr/>
      <dgm:t>
        <a:bodyPr/>
        <a:lstStyle/>
        <a:p>
          <a:endParaRPr lang="fi-FI"/>
        </a:p>
      </dgm:t>
    </dgm:pt>
    <dgm:pt modelId="{D3A3C26F-E61E-4C02-AA4B-DE2C8DEE98F2}" type="parTrans" cxnId="{4350D4A1-F8C0-4F18-8B9E-64DFA2108562}">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4"/>
      <dgm:spPr/>
    </dgm:pt>
    <dgm:pt modelId="{E8BB7F22-DE02-46F3-BFD8-3AC80D67F1AF}" type="pres">
      <dgm:prSet presAssocID="{88FAE57D-D39D-4068-90FD-0C0AD5CE3EBB}" presName="conn" presStyleLbl="parChTrans1D2" presStyleIdx="0" presStyleCnt="1" custLinFactNeighborX="-456" custLinFactNeighborY="-299"/>
      <dgm:spPr/>
    </dgm:pt>
    <dgm:pt modelId="{4D380FF1-A1A0-4C5B-929C-6AA9B24DE5C0}" type="pres">
      <dgm:prSet presAssocID="{88FAE57D-D39D-4068-90FD-0C0AD5CE3EBB}" presName="extraNode" presStyleLbl="node1" presStyleIdx="0" presStyleCnt="4"/>
      <dgm:spPr/>
    </dgm:pt>
    <dgm:pt modelId="{0C7EF525-BB2A-430E-A955-E32E45BA2911}" type="pres">
      <dgm:prSet presAssocID="{88FAE57D-D39D-4068-90FD-0C0AD5CE3EBB}" presName="dstNode" presStyleLbl="node1" presStyleIdx="0" presStyleCnt="4"/>
      <dgm:spPr/>
    </dgm:pt>
    <dgm:pt modelId="{2FABC47F-F474-4CFA-ADFC-4479E76C693C}" type="pres">
      <dgm:prSet presAssocID="{D654F15E-212B-4E73-B735-555BF5B4E688}" presName="text_1" presStyleLbl="node1" presStyleIdx="0" presStyleCnt="4" custScaleY="91141" custLinFactNeighborX="-1158" custLinFactNeighborY="2219">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4" custScaleX="100788" custScaleY="99501" custLinFactNeighborX="-1566"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2AE55769-0F97-461B-8F9F-F80AB3B004A6}" type="pres">
      <dgm:prSet presAssocID="{589A1838-35E9-4CCB-A490-A16103F77B7E}" presName="text_2" presStyleLbl="node1" presStyleIdx="1" presStyleCnt="4" custScaleX="96741" custLinFactNeighborX="-50" custLinFactNeighborY="-4116">
        <dgm:presLayoutVars>
          <dgm:bulletEnabled val="1"/>
        </dgm:presLayoutVars>
      </dgm:prSet>
      <dgm:spPr>
        <a:xfrm>
          <a:off x="1271170" y="2189043"/>
          <a:ext cx="7407981" cy="1094521"/>
        </a:xfrm>
        <a:prstGeom prst="rect">
          <a:avLst/>
        </a:prstGeom>
      </dgm:spPr>
    </dgm:pt>
    <dgm:pt modelId="{26AB0EEB-290D-4762-B1EC-C36A6EB190DE}" type="pres">
      <dgm:prSet presAssocID="{589A1838-35E9-4CCB-A490-A16103F77B7E}" presName="accent_2" presStyleCnt="0"/>
      <dgm:spPr/>
    </dgm:pt>
    <dgm:pt modelId="{E07BD563-4E12-47CC-9CE8-C2D5C5B1C471}" type="pres">
      <dgm:prSet presAssocID="{589A1838-35E9-4CCB-A490-A16103F77B7E}" presName="accentRepeatNode" presStyleLbl="solidFgAcc1" presStyleIdx="1"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E42656D8-D979-41E9-8EB0-1CEDE3DEF9AC}" type="pres">
      <dgm:prSet presAssocID="{1F848C90-95A6-40C1-B80E-F011DAB205E8}" presName="text_3" presStyleLbl="node1" presStyleIdx="2" presStyleCnt="4" custScaleX="96407" custLinFactNeighborX="-173" custLinFactNeighborY="-6239">
        <dgm:presLayoutVars>
          <dgm:bulletEnabled val="1"/>
        </dgm:presLayoutVars>
      </dgm:prSet>
      <dgm:spPr/>
    </dgm:pt>
    <dgm:pt modelId="{ADD06000-F2D0-4B5C-8ADD-708D07A29146}" type="pres">
      <dgm:prSet presAssocID="{1F848C90-95A6-40C1-B80E-F011DAB205E8}" presName="accent_3" presStyleCnt="0"/>
      <dgm:spPr/>
    </dgm:pt>
    <dgm:pt modelId="{0E288FE7-4067-48A6-9AF9-3AB5284FF6AB}" type="pres">
      <dgm:prSet presAssocID="{1F848C90-95A6-40C1-B80E-F011DAB205E8}" presName="accentRepeatNode" presStyleLbl="solidFgAcc1" presStyleIdx="2"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A7A914ED-70C6-4DFD-9D3D-43D91687732D}" type="pres">
      <dgm:prSet presAssocID="{ABC675AC-917D-4410-936D-574B57636CFE}" presName="text_4" presStyleLbl="node1" presStyleIdx="3" presStyleCnt="4" custScaleX="98770" custLinFactNeighborX="-1156" custLinFactNeighborY="-2614">
        <dgm:presLayoutVars>
          <dgm:bulletEnabled val="1"/>
        </dgm:presLayoutVars>
      </dgm:prSet>
      <dgm:spPr/>
    </dgm:pt>
    <dgm:pt modelId="{74E73C57-E2E3-4282-ACE1-B6DAFD224183}" type="pres">
      <dgm:prSet presAssocID="{ABC675AC-917D-4410-936D-574B57636CFE}" presName="accent_4" presStyleCnt="0"/>
      <dgm:spPr/>
    </dgm:pt>
    <dgm:pt modelId="{BED5866A-0431-4DEF-964D-1975BE6139A7}" type="pres">
      <dgm:prSet presAssocID="{ABC675AC-917D-4410-936D-574B57636CFE}" presName="accentRepeatNode" presStyleLbl="solidFgAcc1" presStyleIdx="3"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56B5A828-0627-4B1E-9054-698D79029D99}" srcId="{88FAE57D-D39D-4068-90FD-0C0AD5CE3EBB}" destId="{589A1838-35E9-4CCB-A490-A16103F77B7E}" srcOrd="1" destOrd="0" parTransId="{D2CCD1B4-522B-468F-9D20-023308202333}" sibTransId="{38AF428C-5B72-41F9-AD01-20A1384448D3}"/>
    <dgm:cxn modelId="{DF81DF35-E140-458F-8BAC-6B996EE50086}" srcId="{88FAE57D-D39D-4068-90FD-0C0AD5CE3EBB}" destId="{1F848C90-95A6-40C1-B80E-F011DAB205E8}" srcOrd="2" destOrd="0" parTransId="{D030A196-F97D-4F0C-9017-1D1EBAE7B946}" sibTransId="{CE415C09-BFC6-49D3-BEC1-AE85A96A1EFF}"/>
    <dgm:cxn modelId="{38C2213D-4966-4676-A7BB-E840B407031F}" srcId="{88FAE57D-D39D-4068-90FD-0C0AD5CE3EBB}" destId="{D654F15E-212B-4E73-B735-555BF5B4E688}" srcOrd="0" destOrd="0" parTransId="{753D9DC2-C42D-4294-8667-6857C2D2EB89}" sibTransId="{83EE5017-7A3A-4BCC-8E76-86F41D128D93}"/>
    <dgm:cxn modelId="{B9C39A69-F170-4490-BFCB-F242B5798B72}" type="presOf" srcId="{ABC675AC-917D-4410-936D-574B57636CFE}" destId="{A7A914ED-70C6-4DFD-9D3D-43D91687732D}" srcOrd="0" destOrd="0" presId="urn:microsoft.com/office/officeart/2008/layout/VerticalCurvedList"/>
    <dgm:cxn modelId="{B105244E-5EA5-4175-8987-7BCC6F6572D7}" type="presOf" srcId="{83EE5017-7A3A-4BCC-8E76-86F41D128D93}" destId="{E8BB7F22-DE02-46F3-BFD8-3AC80D67F1AF}" srcOrd="0" destOrd="0" presId="urn:microsoft.com/office/officeart/2008/layout/VerticalCurvedList"/>
    <dgm:cxn modelId="{7309B69F-63B6-4F57-860C-F429E4765CEE}" type="presOf" srcId="{1F848C90-95A6-40C1-B80E-F011DAB205E8}" destId="{E42656D8-D979-41E9-8EB0-1CEDE3DEF9AC}" srcOrd="0" destOrd="0" presId="urn:microsoft.com/office/officeart/2008/layout/VerticalCurvedList"/>
    <dgm:cxn modelId="{4350D4A1-F8C0-4F18-8B9E-64DFA2108562}" srcId="{88FAE57D-D39D-4068-90FD-0C0AD5CE3EBB}" destId="{ABC675AC-917D-4410-936D-574B57636CFE}" srcOrd="3" destOrd="0" parTransId="{D3A3C26F-E61E-4C02-AA4B-DE2C8DEE98F2}" sibTransId="{C354C70B-7336-43D6-80E2-78EAB9410EB7}"/>
    <dgm:cxn modelId="{F687B2B0-A526-46E4-A993-78DE63F446D9}" type="presOf" srcId="{88FAE57D-D39D-4068-90FD-0C0AD5CE3EBB}" destId="{AB7EB9FF-EEA4-4894-A936-0343401F1FD8}" srcOrd="0" destOrd="0" presId="urn:microsoft.com/office/officeart/2008/layout/VerticalCurvedList"/>
    <dgm:cxn modelId="{7BBA7FC6-BB2F-4F8B-9320-8C6A66B3F8CA}" type="presOf" srcId="{589A1838-35E9-4CCB-A490-A16103F77B7E}" destId="{2AE55769-0F97-461B-8F9F-F80AB3B004A6}" srcOrd="0" destOrd="0" presId="urn:microsoft.com/office/officeart/2008/layout/VerticalCurvedList"/>
    <dgm:cxn modelId="{18FBEFE4-BA34-4F68-A677-72E6AF0D1BE8}" type="presOf" srcId="{D654F15E-212B-4E73-B735-555BF5B4E688}" destId="{2FABC47F-F474-4CFA-ADFC-4479E76C693C}" srcOrd="0" destOrd="0" presId="urn:microsoft.com/office/officeart/2008/layout/VerticalCurvedList"/>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19F1BD7C-F998-4D30-B6B0-EE5C1ED53802}" type="presParOf" srcId="{B4DF866C-2B1F-4823-9F12-33BCEC5D7201}" destId="{2AE55769-0F97-461B-8F9F-F80AB3B004A6}" srcOrd="3" destOrd="0" presId="urn:microsoft.com/office/officeart/2008/layout/VerticalCurvedList"/>
    <dgm:cxn modelId="{087348F8-C217-4EB1-A512-9BF489444F5D}" type="presParOf" srcId="{B4DF866C-2B1F-4823-9F12-33BCEC5D7201}" destId="{26AB0EEB-290D-4762-B1EC-C36A6EB190DE}" srcOrd="4" destOrd="0" presId="urn:microsoft.com/office/officeart/2008/layout/VerticalCurvedList"/>
    <dgm:cxn modelId="{BAA691AB-185F-4899-82FF-7BFDFD0ED07A}" type="presParOf" srcId="{26AB0EEB-290D-4762-B1EC-C36A6EB190DE}" destId="{E07BD563-4E12-47CC-9CE8-C2D5C5B1C471}" srcOrd="0" destOrd="0" presId="urn:microsoft.com/office/officeart/2008/layout/VerticalCurvedList"/>
    <dgm:cxn modelId="{B7F1400B-7723-45F6-B452-A19DB137BF3E}" type="presParOf" srcId="{B4DF866C-2B1F-4823-9F12-33BCEC5D7201}" destId="{E42656D8-D979-41E9-8EB0-1CEDE3DEF9AC}" srcOrd="5" destOrd="0" presId="urn:microsoft.com/office/officeart/2008/layout/VerticalCurvedList"/>
    <dgm:cxn modelId="{B1B99A61-99AD-442E-AA38-0BE5A60A5187}" type="presParOf" srcId="{B4DF866C-2B1F-4823-9F12-33BCEC5D7201}" destId="{ADD06000-F2D0-4B5C-8ADD-708D07A29146}" srcOrd="6" destOrd="0" presId="urn:microsoft.com/office/officeart/2008/layout/VerticalCurvedList"/>
    <dgm:cxn modelId="{139A8DD7-D369-4464-8C2A-97DA68A131F7}" type="presParOf" srcId="{ADD06000-F2D0-4B5C-8ADD-708D07A29146}" destId="{0E288FE7-4067-48A6-9AF9-3AB5284FF6AB}" srcOrd="0" destOrd="0" presId="urn:microsoft.com/office/officeart/2008/layout/VerticalCurvedList"/>
    <dgm:cxn modelId="{013FB9AB-1DA8-4012-AF1D-BE84959A7396}" type="presParOf" srcId="{B4DF866C-2B1F-4823-9F12-33BCEC5D7201}" destId="{A7A914ED-70C6-4DFD-9D3D-43D91687732D}" srcOrd="7" destOrd="0" presId="urn:microsoft.com/office/officeart/2008/layout/VerticalCurvedList"/>
    <dgm:cxn modelId="{6EAA694F-62E4-4981-B322-86387A9C7DB0}" type="presParOf" srcId="{B4DF866C-2B1F-4823-9F12-33BCEC5D7201}" destId="{74E73C57-E2E3-4282-ACE1-B6DAFD224183}" srcOrd="8" destOrd="0" presId="urn:microsoft.com/office/officeart/2008/layout/VerticalCurvedList"/>
    <dgm:cxn modelId="{A757CC00-CA5E-463B-AF96-347A7ADC8959}" type="presParOf" srcId="{74E73C57-E2E3-4282-ACE1-B6DAFD224183}" destId="{BED5866A-0431-4DEF-964D-1975BE6139A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i-FI"/>
        </a:p>
      </dgm:t>
    </dgm:pt>
    <dgm:pt modelId="{5026E311-0DBC-4871-98E6-C93957509BFD}">
      <dgm:prSet custT="1"/>
      <dgm:spPr>
        <a:solidFill>
          <a:srgbClr val="94C120"/>
        </a:solidFill>
        <a:ln>
          <a:solidFill>
            <a:srgbClr val="94C120"/>
          </a:solidFill>
        </a:ln>
      </dgm:spPr>
      <dgm:t>
        <a:bodyPr/>
        <a:lstStyle/>
        <a:p>
          <a:r>
            <a:rPr lang="en-GB" sz="2000" baseline="0" dirty="0">
              <a:solidFill>
                <a:schemeClr val="bg1"/>
              </a:solidFill>
              <a:latin typeface="+mn-lt"/>
            </a:rPr>
            <a:t>To investigate the possibility of implementation of a </a:t>
          </a:r>
          <a:r>
            <a:rPr lang="en-GB" sz="2000" baseline="0" dirty="0" err="1">
              <a:solidFill>
                <a:schemeClr val="bg1"/>
              </a:solidFill>
              <a:latin typeface="+mn-lt"/>
            </a:rPr>
            <a:t>carbonfootprint</a:t>
          </a:r>
          <a:r>
            <a:rPr lang="en-GB" sz="2000" baseline="0" dirty="0">
              <a:solidFill>
                <a:schemeClr val="bg1"/>
              </a:solidFill>
              <a:latin typeface="+mn-lt"/>
            </a:rPr>
            <a:t> calculator in competitions and events.  </a:t>
          </a:r>
          <a:endParaRPr lang="en-GB" sz="2000" kern="1200" baseline="0" dirty="0">
            <a:solidFill>
              <a:srgbClr val="FFFFFF"/>
            </a:solidFill>
            <a:latin typeface="+mn-lt"/>
            <a:ea typeface="+mn-ea"/>
            <a:cs typeface="+mn-cs"/>
          </a:endParaRPr>
        </a:p>
      </dgm:t>
    </dgm:pt>
    <dgm:pt modelId="{5333C9D9-1523-437F-BE75-DD1DE7134FFD}" type="parTrans" cxnId="{2E4D838F-DAF4-4AE6-9D7E-380A84176F38}">
      <dgm:prSet/>
      <dgm:spPr/>
      <dgm:t>
        <a:bodyPr/>
        <a:lstStyle/>
        <a:p>
          <a:endParaRPr lang="fi-FI"/>
        </a:p>
      </dgm:t>
    </dgm:pt>
    <dgm:pt modelId="{AAFCA1CF-AE21-4514-A86E-F8A29B34F3F0}" type="sibTrans" cxnId="{2E4D838F-DAF4-4AE6-9D7E-380A84176F38}">
      <dgm:prSet/>
      <dgm:spPr/>
      <dgm:t>
        <a:bodyPr/>
        <a:lstStyle/>
        <a:p>
          <a:endParaRPr lang="fi-FI"/>
        </a:p>
      </dgm:t>
    </dgm:pt>
    <dgm:pt modelId="{94C47BE9-8749-4784-82F3-07C4B18CF05F}">
      <dgm:prSet custT="1"/>
      <dgm:spPr>
        <a:solidFill>
          <a:srgbClr val="94C120"/>
        </a:solidFill>
        <a:ln>
          <a:solidFill>
            <a:srgbClr val="94C120"/>
          </a:solidFill>
        </a:ln>
      </dgm:spPr>
      <dgm:t>
        <a:bodyPr/>
        <a:lstStyle/>
        <a:p>
          <a:r>
            <a:rPr lang="en-GB" sz="2000" baseline="0" dirty="0">
              <a:solidFill>
                <a:schemeClr val="bg1"/>
              </a:solidFill>
              <a:latin typeface="+mn-lt"/>
            </a:rPr>
            <a:t>To implement the actions specified in the WWF Green Office environmental programme in the core organisation.</a:t>
          </a:r>
        </a:p>
      </dgm:t>
    </dgm:pt>
    <dgm:pt modelId="{4C8229C2-B639-4E01-A9CE-5160B649CCB0}" type="parTrans" cxnId="{687C060C-C77D-4456-84F4-860F362423A8}">
      <dgm:prSet/>
      <dgm:spPr/>
      <dgm:t>
        <a:bodyPr/>
        <a:lstStyle/>
        <a:p>
          <a:endParaRPr lang="fi-FI"/>
        </a:p>
      </dgm:t>
    </dgm:pt>
    <dgm:pt modelId="{5CE1E608-A78B-4108-8F58-F0C6A308FA6C}" type="sibTrans" cxnId="{687C060C-C77D-4456-84F4-860F362423A8}">
      <dgm:prSet/>
      <dgm:spPr/>
      <dgm:t>
        <a:bodyPr/>
        <a:lstStyle/>
        <a:p>
          <a:endParaRPr lang="fi-FI"/>
        </a:p>
      </dgm:t>
    </dgm:pt>
    <dgm:pt modelId="{120377AB-4D58-400D-89F8-B1207EB1A1F3}">
      <dgm:prSet phldrT="[Teksti]" custT="1"/>
      <dgm:spPr>
        <a:solidFill>
          <a:srgbClr val="94C120"/>
        </a:solidFill>
        <a:ln>
          <a:solidFill>
            <a:srgbClr val="94C120"/>
          </a:solidFill>
        </a:ln>
      </dgm:spPr>
      <dgm:t>
        <a:bodyPr/>
        <a:lstStyle/>
        <a:p>
          <a:pPr algn="l"/>
          <a:r>
            <a:rPr lang="en-GB" sz="1800" baseline="0" dirty="0">
              <a:solidFill>
                <a:schemeClr val="bg1"/>
              </a:solidFill>
              <a:latin typeface="+mn-lt"/>
            </a:rPr>
            <a:t>In cooperation with stakeholder groups and partners, continue to develop the environmental actions in line with </a:t>
          </a:r>
          <a:r>
            <a:rPr lang="en-GB" sz="1800" baseline="0" dirty="0">
              <a:solidFill>
                <a:srgbClr val="FFFFFF"/>
              </a:solidFill>
              <a:latin typeface="+mn-lt"/>
            </a:rPr>
            <a:t>the equine sector’s common environmental responsibility projects.  </a:t>
          </a:r>
        </a:p>
      </dgm:t>
    </dgm:pt>
    <dgm:pt modelId="{7D14B4E1-6791-4C9E-876A-B4F1A22CAA70}" type="parTrans" cxnId="{703ED9BE-C518-4D34-8717-1C12AE25E89F}">
      <dgm:prSet/>
      <dgm:spPr/>
      <dgm:t>
        <a:bodyPr/>
        <a:lstStyle/>
        <a:p>
          <a:endParaRPr lang="fi-FI"/>
        </a:p>
      </dgm:t>
    </dgm:pt>
    <dgm:pt modelId="{BD120FCE-7EFF-4156-B9BD-7B80C181B538}" type="sibTrans" cxnId="{703ED9BE-C518-4D34-8717-1C12AE25E89F}">
      <dgm:prSet/>
      <dgm:spPr/>
      <dgm:t>
        <a:bodyPr/>
        <a:lstStyle/>
        <a:p>
          <a:endParaRPr lang="fi-FI"/>
        </a:p>
      </dgm:t>
    </dgm:pt>
    <dgm:pt modelId="{D654F15E-212B-4E73-B735-555BF5B4E688}">
      <dgm:prSet phldrT="[Teksti]" custT="1"/>
      <dgm:spPr>
        <a:solidFill>
          <a:srgbClr val="94C120"/>
        </a:solidFill>
        <a:ln>
          <a:solidFill>
            <a:srgbClr val="94C120"/>
          </a:solidFill>
        </a:ln>
      </dgm:spPr>
      <dgm:t>
        <a:bodyPr/>
        <a:lstStyle/>
        <a:p>
          <a:pPr algn="l"/>
          <a:r>
            <a:rPr dirty="0"/>
            <a:t>           </a:t>
          </a:r>
          <a:r>
            <a:rPr lang="en-GB" sz="3600" b="1" baseline="0" dirty="0">
              <a:solidFill>
                <a:schemeClr val="bg1"/>
              </a:solidFill>
              <a:latin typeface="+mn-lt"/>
            </a:rPr>
            <a:t>ACTIONS 2024</a:t>
          </a:r>
        </a:p>
      </dgm:t>
    </dgm:pt>
    <dgm:pt modelId="{83EE5017-7A3A-4BCC-8E76-86F41D128D93}" type="sibTrans" cxnId="{38C2213D-4966-4676-A7BB-E840B407031F}">
      <dgm:prSet/>
      <dgm:spPr>
        <a:ln>
          <a:solidFill>
            <a:srgbClr val="94C120"/>
          </a:solidFill>
        </a:ln>
      </dgm:spPr>
      <dgm:t>
        <a:bodyPr/>
        <a:lstStyle/>
        <a:p>
          <a:endParaRPr lang="fi-FI" sz="1800" baseline="0">
            <a:solidFill>
              <a:schemeClr val="bg1"/>
            </a:solidFill>
          </a:endParaRPr>
        </a:p>
      </dgm:t>
    </dgm:pt>
    <dgm:pt modelId="{753D9DC2-C42D-4294-8667-6857C2D2EB89}" type="parTrans" cxnId="{38C2213D-4966-4676-A7BB-E840B407031F}">
      <dgm:prSet/>
      <dgm:spPr/>
      <dgm:t>
        <a:bodyPr/>
        <a:lstStyle/>
        <a:p>
          <a:endParaRPr lang="fi-FI"/>
        </a:p>
      </dgm:t>
    </dgm:pt>
    <dgm:pt modelId="{AADF892B-3B92-4EAC-B5C6-F48708D95F31}">
      <dgm:prSet phldrT="[Teksti]" custT="1"/>
      <dgm:spPr>
        <a:solidFill>
          <a:srgbClr val="94C120"/>
        </a:solidFill>
        <a:ln>
          <a:solidFill>
            <a:srgbClr val="94C120"/>
          </a:solidFill>
        </a:ln>
      </dgm:spPr>
      <dgm:t>
        <a:bodyPr/>
        <a:lstStyle/>
        <a:p>
          <a:pPr algn="l"/>
          <a:r>
            <a:rPr lang="en-GB" sz="1900" baseline="0" dirty="0">
              <a:solidFill>
                <a:srgbClr val="FFFFFF"/>
              </a:solidFill>
              <a:latin typeface="+mn-lt"/>
            </a:rPr>
            <a:t>To prepare a tool for environmental work for member stables and riding clubs, which shall be introduced gradually. </a:t>
          </a:r>
        </a:p>
      </dgm:t>
    </dgm:pt>
    <dgm:pt modelId="{4BF90197-6C0D-4B90-AFB2-4B6F710C4EF7}" type="parTrans" cxnId="{FB7BAEE9-B5E6-4B40-93F6-7684CFF0CC13}">
      <dgm:prSet/>
      <dgm:spPr/>
      <dgm:t>
        <a:bodyPr/>
        <a:lstStyle/>
        <a:p>
          <a:endParaRPr lang="fi-FI"/>
        </a:p>
      </dgm:t>
    </dgm:pt>
    <dgm:pt modelId="{3AB1DA2B-0CD0-405F-8391-C17CBA20955E}" type="sibTrans" cxnId="{FB7BAEE9-B5E6-4B40-93F6-7684CFF0CC13}">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5"/>
      <dgm:spPr/>
    </dgm:pt>
    <dgm:pt modelId="{E8BB7F22-DE02-46F3-BFD8-3AC80D67F1AF}" type="pres">
      <dgm:prSet presAssocID="{88FAE57D-D39D-4068-90FD-0C0AD5CE3EBB}" presName="conn" presStyleLbl="parChTrans1D2" presStyleIdx="0" presStyleCnt="1" custLinFactNeighborY="-522"/>
      <dgm:spPr/>
    </dgm:pt>
    <dgm:pt modelId="{4D380FF1-A1A0-4C5B-929C-6AA9B24DE5C0}" type="pres">
      <dgm:prSet presAssocID="{88FAE57D-D39D-4068-90FD-0C0AD5CE3EBB}" presName="extraNode" presStyleLbl="node1" presStyleIdx="0" presStyleCnt="5"/>
      <dgm:spPr/>
    </dgm:pt>
    <dgm:pt modelId="{0C7EF525-BB2A-430E-A955-E32E45BA2911}" type="pres">
      <dgm:prSet presAssocID="{88FAE57D-D39D-4068-90FD-0C0AD5CE3EBB}" presName="dstNode" presStyleLbl="node1" presStyleIdx="0" presStyleCnt="5"/>
      <dgm:spPr/>
    </dgm:pt>
    <dgm:pt modelId="{2FABC47F-F474-4CFA-ADFC-4479E76C693C}" type="pres">
      <dgm:prSet presAssocID="{D654F15E-212B-4E73-B735-555BF5B4E688}" presName="text_1" presStyleLbl="node1" presStyleIdx="0" presStyleCnt="5" custScaleX="99997" custScaleY="132725" custLinFactNeighborX="-793" custLinFactNeighborY="1930">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5" custScaleX="118916" custScaleY="118916" custLinFactNeighborX="-27" custLinFactNeighborY="-809"/>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9E841D7D-0D75-417B-9EB6-313DEFFED12E}" type="pres">
      <dgm:prSet presAssocID="{120377AB-4D58-400D-89F8-B1207EB1A1F3}" presName="text_2" presStyleLbl="node1" presStyleIdx="1" presStyleCnt="5">
        <dgm:presLayoutVars>
          <dgm:bulletEnabled val="1"/>
        </dgm:presLayoutVars>
      </dgm:prSet>
      <dgm:spPr/>
    </dgm:pt>
    <dgm:pt modelId="{1E1707CA-C160-4343-92D4-4ACFD4409ECE}" type="pres">
      <dgm:prSet presAssocID="{120377AB-4D58-400D-89F8-B1207EB1A1F3}" presName="accent_2" presStyleCnt="0"/>
      <dgm:spPr/>
    </dgm:pt>
    <dgm:pt modelId="{9D4CFBA4-7FFE-49E9-93E6-30EFA954FC7F}" type="pres">
      <dgm:prSet presAssocID="{120377AB-4D58-400D-89F8-B1207EB1A1F3}" presName="accentRepeatNode" presStyleLbl="solidFgAcc1" presStyleIdx="1" presStyleCnt="5" custLinFactNeighborX="7828"/>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6ED50501-7F9C-44BC-807E-69FF3D913187}" type="pres">
      <dgm:prSet presAssocID="{AADF892B-3B92-4EAC-B5C6-F48708D95F31}" presName="text_3" presStyleLbl="node1" presStyleIdx="2" presStyleCnt="5">
        <dgm:presLayoutVars>
          <dgm:bulletEnabled val="1"/>
        </dgm:presLayoutVars>
      </dgm:prSet>
      <dgm:spPr/>
    </dgm:pt>
    <dgm:pt modelId="{24101334-072F-48B9-A34F-E8A74BDF7649}" type="pres">
      <dgm:prSet presAssocID="{AADF892B-3B92-4EAC-B5C6-F48708D95F31}" presName="accent_3" presStyleCnt="0"/>
      <dgm:spPr/>
    </dgm:pt>
    <dgm:pt modelId="{AF28CBF8-E811-4EAA-A51A-3B0F9AD10FDF}" type="pres">
      <dgm:prSet presAssocID="{AADF892B-3B92-4EAC-B5C6-F48708D95F31}" presName="accentRepeatNode" presStyleLbl="solidFgAcc1" presStyleIdx="2"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57E136D2-7F4B-47D8-AF77-14A45C8B41D8}" type="pres">
      <dgm:prSet presAssocID="{5026E311-0DBC-4871-98E6-C93957509BFD}" presName="text_4" presStyleLbl="node1" presStyleIdx="3" presStyleCnt="5">
        <dgm:presLayoutVars>
          <dgm:bulletEnabled val="1"/>
        </dgm:presLayoutVars>
      </dgm:prSet>
      <dgm:spPr/>
    </dgm:pt>
    <dgm:pt modelId="{528AAC95-D14E-4A95-9428-111B37C6C5A6}" type="pres">
      <dgm:prSet presAssocID="{5026E311-0DBC-4871-98E6-C93957509BFD}" presName="accent_4" presStyleCnt="0"/>
      <dgm:spPr/>
    </dgm:pt>
    <dgm:pt modelId="{185E9498-3D4E-47F9-9959-CA2E0842F650}" type="pres">
      <dgm:prSet presAssocID="{5026E311-0DBC-4871-98E6-C93957509BFD}" presName="accentRepeatNode" presStyleLbl="solidFgAcc1" presStyleIdx="3" presStyleCnt="5" custLinFactNeighborY="-5342"/>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B1ED8176-1C89-40FD-A8FA-13CCD3E2DA1D}" type="pres">
      <dgm:prSet presAssocID="{94C47BE9-8749-4784-82F3-07C4B18CF05F}" presName="text_5" presStyleLbl="node1" presStyleIdx="4" presStyleCnt="5">
        <dgm:presLayoutVars>
          <dgm:bulletEnabled val="1"/>
        </dgm:presLayoutVars>
      </dgm:prSet>
      <dgm:spPr/>
    </dgm:pt>
    <dgm:pt modelId="{0B95D096-3D8D-4539-8E84-63A33496A86E}" type="pres">
      <dgm:prSet presAssocID="{94C47BE9-8749-4784-82F3-07C4B18CF05F}" presName="accent_5" presStyleCnt="0"/>
      <dgm:spPr/>
    </dgm:pt>
    <dgm:pt modelId="{34A3877A-E04D-42BD-8BA3-40F49C562389}" type="pres">
      <dgm:prSet presAssocID="{94C47BE9-8749-4784-82F3-07C4B18CF05F}" presName="accentRepeatNode" presStyleLbl="solidFgAcc1" presStyleIdx="4" presStyleCnt="5" custLinFactNeighborX="7828"/>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687C060C-C77D-4456-84F4-860F362423A8}" srcId="{88FAE57D-D39D-4068-90FD-0C0AD5CE3EBB}" destId="{94C47BE9-8749-4784-82F3-07C4B18CF05F}" srcOrd="4" destOrd="0" parTransId="{4C8229C2-B639-4E01-A9CE-5160B649CCB0}" sibTransId="{5CE1E608-A78B-4108-8F58-F0C6A308FA6C}"/>
    <dgm:cxn modelId="{38C2213D-4966-4676-A7BB-E840B407031F}" srcId="{88FAE57D-D39D-4068-90FD-0C0AD5CE3EBB}" destId="{D654F15E-212B-4E73-B735-555BF5B4E688}" srcOrd="0" destOrd="0" parTransId="{753D9DC2-C42D-4294-8667-6857C2D2EB89}" sibTransId="{83EE5017-7A3A-4BCC-8E76-86F41D128D93}"/>
    <dgm:cxn modelId="{C4016343-95C9-4404-8874-5ED7217181A2}" type="presOf" srcId="{120377AB-4D58-400D-89F8-B1207EB1A1F3}" destId="{9E841D7D-0D75-417B-9EB6-313DEFFED12E}" srcOrd="0" destOrd="0" presId="urn:microsoft.com/office/officeart/2008/layout/VerticalCurvedList"/>
    <dgm:cxn modelId="{5C475864-B2BC-4478-820A-F1B2F5B4749C}" type="presOf" srcId="{5026E311-0DBC-4871-98E6-C93957509BFD}" destId="{57E136D2-7F4B-47D8-AF77-14A45C8B41D8}" srcOrd="0" destOrd="0" presId="urn:microsoft.com/office/officeart/2008/layout/VerticalCurvedList"/>
    <dgm:cxn modelId="{B105244E-5EA5-4175-8987-7BCC6F6572D7}" type="presOf" srcId="{83EE5017-7A3A-4BCC-8E76-86F41D128D93}" destId="{E8BB7F22-DE02-46F3-BFD8-3AC80D67F1AF}" srcOrd="0" destOrd="0" presId="urn:microsoft.com/office/officeart/2008/layout/VerticalCurvedList"/>
    <dgm:cxn modelId="{2E4D838F-DAF4-4AE6-9D7E-380A84176F38}" srcId="{88FAE57D-D39D-4068-90FD-0C0AD5CE3EBB}" destId="{5026E311-0DBC-4871-98E6-C93957509BFD}" srcOrd="3" destOrd="0" parTransId="{5333C9D9-1523-437F-BE75-DD1DE7134FFD}" sibTransId="{AAFCA1CF-AE21-4514-A86E-F8A29B34F3F0}"/>
    <dgm:cxn modelId="{B7DA419E-940C-4FB4-ABEC-A7AA7D16C95A}" type="presOf" srcId="{AADF892B-3B92-4EAC-B5C6-F48708D95F31}" destId="{6ED50501-7F9C-44BC-807E-69FF3D913187}"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703ED9BE-C518-4D34-8717-1C12AE25E89F}" srcId="{88FAE57D-D39D-4068-90FD-0C0AD5CE3EBB}" destId="{120377AB-4D58-400D-89F8-B1207EB1A1F3}" srcOrd="1" destOrd="0" parTransId="{7D14B4E1-6791-4C9E-876A-B4F1A22CAA70}" sibTransId="{BD120FCE-7EFF-4156-B9BD-7B80C181B538}"/>
    <dgm:cxn modelId="{0224A8DC-B0D0-4BDA-8A1E-20023F5F2EAC}" type="presOf" srcId="{94C47BE9-8749-4784-82F3-07C4B18CF05F}" destId="{B1ED8176-1C89-40FD-A8FA-13CCD3E2DA1D}" srcOrd="0" destOrd="0" presId="urn:microsoft.com/office/officeart/2008/layout/VerticalCurvedList"/>
    <dgm:cxn modelId="{18FBEFE4-BA34-4F68-A677-72E6AF0D1BE8}" type="presOf" srcId="{D654F15E-212B-4E73-B735-555BF5B4E688}" destId="{2FABC47F-F474-4CFA-ADFC-4479E76C693C}" srcOrd="0" destOrd="0" presId="urn:microsoft.com/office/officeart/2008/layout/VerticalCurvedList"/>
    <dgm:cxn modelId="{FB7BAEE9-B5E6-4B40-93F6-7684CFF0CC13}" srcId="{88FAE57D-D39D-4068-90FD-0C0AD5CE3EBB}" destId="{AADF892B-3B92-4EAC-B5C6-F48708D95F31}" srcOrd="2" destOrd="0" parTransId="{4BF90197-6C0D-4B90-AFB2-4B6F710C4EF7}" sibTransId="{3AB1DA2B-0CD0-405F-8391-C17CBA20955E}"/>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6FDF0971-BE6E-40F9-BD1E-9F8C475A6D0B}" type="presParOf" srcId="{B4DF866C-2B1F-4823-9F12-33BCEC5D7201}" destId="{9E841D7D-0D75-417B-9EB6-313DEFFED12E}" srcOrd="3" destOrd="0" presId="urn:microsoft.com/office/officeart/2008/layout/VerticalCurvedList"/>
    <dgm:cxn modelId="{1A3C8B39-D929-4537-AD32-E5C1D2C1475A}" type="presParOf" srcId="{B4DF866C-2B1F-4823-9F12-33BCEC5D7201}" destId="{1E1707CA-C160-4343-92D4-4ACFD4409ECE}" srcOrd="4" destOrd="0" presId="urn:microsoft.com/office/officeart/2008/layout/VerticalCurvedList"/>
    <dgm:cxn modelId="{0D958527-5217-4694-96E3-BCE1B41BE29A}" type="presParOf" srcId="{1E1707CA-C160-4343-92D4-4ACFD4409ECE}" destId="{9D4CFBA4-7FFE-49E9-93E6-30EFA954FC7F}" srcOrd="0" destOrd="0" presId="urn:microsoft.com/office/officeart/2008/layout/VerticalCurvedList"/>
    <dgm:cxn modelId="{4CFDA836-6352-43A9-96CB-98EDF52D2C70}" type="presParOf" srcId="{B4DF866C-2B1F-4823-9F12-33BCEC5D7201}" destId="{6ED50501-7F9C-44BC-807E-69FF3D913187}" srcOrd="5" destOrd="0" presId="urn:microsoft.com/office/officeart/2008/layout/VerticalCurvedList"/>
    <dgm:cxn modelId="{D183FA83-0265-464C-844B-EA10102EDFF1}" type="presParOf" srcId="{B4DF866C-2B1F-4823-9F12-33BCEC5D7201}" destId="{24101334-072F-48B9-A34F-E8A74BDF7649}" srcOrd="6" destOrd="0" presId="urn:microsoft.com/office/officeart/2008/layout/VerticalCurvedList"/>
    <dgm:cxn modelId="{82729465-8DCB-4430-A6AC-93568EF3BC8C}" type="presParOf" srcId="{24101334-072F-48B9-A34F-E8A74BDF7649}" destId="{AF28CBF8-E811-4EAA-A51A-3B0F9AD10FDF}" srcOrd="0" destOrd="0" presId="urn:microsoft.com/office/officeart/2008/layout/VerticalCurvedList"/>
    <dgm:cxn modelId="{5C3729DB-3066-4291-AD91-CDCFCA07D0A9}" type="presParOf" srcId="{B4DF866C-2B1F-4823-9F12-33BCEC5D7201}" destId="{57E136D2-7F4B-47D8-AF77-14A45C8B41D8}" srcOrd="7" destOrd="0" presId="urn:microsoft.com/office/officeart/2008/layout/VerticalCurvedList"/>
    <dgm:cxn modelId="{1F2E6E80-FBE4-44C3-89C7-F9C796417970}" type="presParOf" srcId="{B4DF866C-2B1F-4823-9F12-33BCEC5D7201}" destId="{528AAC95-D14E-4A95-9428-111B37C6C5A6}" srcOrd="8" destOrd="0" presId="urn:microsoft.com/office/officeart/2008/layout/VerticalCurvedList"/>
    <dgm:cxn modelId="{5526A5B4-C9F9-4EA0-8FF5-DD540C846E74}" type="presParOf" srcId="{528AAC95-D14E-4A95-9428-111B37C6C5A6}" destId="{185E9498-3D4E-47F9-9959-CA2E0842F650}" srcOrd="0" destOrd="0" presId="urn:microsoft.com/office/officeart/2008/layout/VerticalCurvedList"/>
    <dgm:cxn modelId="{66454A44-9034-4021-B3FF-357FAACFDC57}" type="presParOf" srcId="{B4DF866C-2B1F-4823-9F12-33BCEC5D7201}" destId="{B1ED8176-1C89-40FD-A8FA-13CCD3E2DA1D}" srcOrd="9" destOrd="0" presId="urn:microsoft.com/office/officeart/2008/layout/VerticalCurvedList"/>
    <dgm:cxn modelId="{23A76D52-0AF0-4F28-88A9-30D81463C19B}" type="presParOf" srcId="{B4DF866C-2B1F-4823-9F12-33BCEC5D7201}" destId="{0B95D096-3D8D-4539-8E84-63A33496A86E}" srcOrd="10" destOrd="0" presId="urn:microsoft.com/office/officeart/2008/layout/VerticalCurvedList"/>
    <dgm:cxn modelId="{55F01084-F9FE-4CEC-8A22-95DC9DD343AE}" type="presParOf" srcId="{0B95D096-3D8D-4539-8E84-63A33496A86E}" destId="{34A3877A-E04D-42BD-8BA3-40F49C56238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19A8A5-DD05-462B-AF55-F41AFA01F86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i-FI"/>
        </a:p>
      </dgm:t>
    </dgm:pt>
    <dgm:pt modelId="{EE26AD66-C5A7-486A-859E-6975726382A6}">
      <dgm:prSet phldrT="[Teksti]" custT="1">
        <dgm:style>
          <a:lnRef idx="3">
            <a:schemeClr val="lt1"/>
          </a:lnRef>
          <a:fillRef idx="1">
            <a:schemeClr val="accent6"/>
          </a:fillRef>
          <a:effectRef idx="1">
            <a:schemeClr val="accent6"/>
          </a:effectRef>
          <a:fontRef idx="minor">
            <a:schemeClr val="lt1"/>
          </a:fontRef>
        </dgm:style>
      </dgm:prSet>
      <dgm:spPr>
        <a:solidFill>
          <a:srgbClr val="F39200"/>
        </a:solidFill>
        <a:ln>
          <a:noFill/>
        </a:ln>
      </dgm:spPr>
      <dgm:t>
        <a:bodyPr/>
        <a:lstStyle/>
        <a:p>
          <a:pPr algn="l" rtl="0"/>
          <a:r>
            <a:rPr lang="en-GB" sz="3300" b="1" dirty="0">
              <a:solidFill>
                <a:schemeClr val="bg1"/>
              </a:solidFill>
              <a:latin typeface="Calibri"/>
            </a:rPr>
            <a:t> WITH</a:t>
          </a:r>
          <a:r>
            <a:rPr lang="fi-FI" sz="3600" b="1" dirty="0">
              <a:solidFill>
                <a:schemeClr val="bg1"/>
              </a:solidFill>
            </a:rPr>
            <a:t> THE HORSE</a:t>
          </a:r>
          <a:endParaRPr lang="en-GB" sz="3600" b="1" dirty="0">
            <a:solidFill>
              <a:schemeClr val="bg1"/>
            </a:solidFill>
          </a:endParaRPr>
        </a:p>
      </dgm:t>
    </dgm:pt>
    <dgm:pt modelId="{73F5C979-CD7B-4BD5-9B1F-BC6A39CBBF52}" type="parTrans" cxnId="{5BD3ECFF-04F9-4B6E-991F-0F6411E00280}">
      <dgm:prSet/>
      <dgm:spPr/>
      <dgm:t>
        <a:bodyPr/>
        <a:lstStyle/>
        <a:p>
          <a:endParaRPr lang="fi-FI"/>
        </a:p>
      </dgm:t>
    </dgm:pt>
    <dgm:pt modelId="{8BD5037B-E426-4111-A96E-30D5690E92B1}" type="sibTrans" cxnId="{5BD3ECFF-04F9-4B6E-991F-0F6411E00280}">
      <dgm:prSet/>
      <dgm:spPr>
        <a:ln>
          <a:noFill/>
        </a:ln>
      </dgm:spPr>
      <dgm:t>
        <a:bodyPr/>
        <a:lstStyle/>
        <a:p>
          <a:endParaRPr lang="fi-FI" b="0">
            <a:solidFill>
              <a:schemeClr val="bg1"/>
            </a:solidFill>
          </a:endParaRPr>
        </a:p>
      </dgm:t>
    </dgm:pt>
    <dgm:pt modelId="{4A278849-091A-449F-B716-3D4EB72EDB95}">
      <dgm:prSet custT="1"/>
      <dgm:spPr>
        <a:solidFill>
          <a:srgbClr val="F39200"/>
        </a:solidFill>
        <a:ln>
          <a:noFill/>
        </a:ln>
      </dgm:spPr>
      <dgm:t>
        <a:bodyPr/>
        <a:lstStyle/>
        <a:p>
          <a:pPr rtl="0"/>
          <a:r>
            <a:rPr lang="en-GB" sz="2500" b="0" dirty="0">
              <a:solidFill>
                <a:schemeClr val="bg1"/>
              </a:solidFill>
              <a:latin typeface="Calibri"/>
            </a:rPr>
            <a:t>To promote equine welfare in all of the Federation's operations</a:t>
          </a:r>
          <a:r>
            <a:rPr lang="fi-FI" sz="2500" b="0" dirty="0">
              <a:solidFill>
                <a:schemeClr val="bg1"/>
              </a:solidFill>
            </a:rPr>
            <a:t>.</a:t>
          </a:r>
        </a:p>
      </dgm:t>
    </dgm:pt>
    <dgm:pt modelId="{AFFE33D6-823B-455B-B2AB-3224CFC98360}" type="parTrans" cxnId="{765A9863-F514-46E1-9BD5-74C405662127}">
      <dgm:prSet/>
      <dgm:spPr/>
      <dgm:t>
        <a:bodyPr/>
        <a:lstStyle/>
        <a:p>
          <a:endParaRPr lang="fi-FI"/>
        </a:p>
      </dgm:t>
    </dgm:pt>
    <dgm:pt modelId="{0EFBA1D3-9BAE-41A2-BB13-750799D291EC}" type="sibTrans" cxnId="{765A9863-F514-46E1-9BD5-74C405662127}">
      <dgm:prSet/>
      <dgm:spPr/>
      <dgm:t>
        <a:bodyPr/>
        <a:lstStyle/>
        <a:p>
          <a:endParaRPr lang="fi-FI"/>
        </a:p>
      </dgm:t>
    </dgm:pt>
    <dgm:pt modelId="{B65A37A6-0C28-4EDA-8382-F7BC3F51A977}">
      <dgm:prSet custT="1"/>
      <dgm:spPr>
        <a:solidFill>
          <a:srgbClr val="F39200"/>
        </a:solidFill>
        <a:ln>
          <a:noFill/>
        </a:ln>
      </dgm:spPr>
      <dgm:t>
        <a:bodyPr/>
        <a:lstStyle/>
        <a:p>
          <a:r>
            <a:rPr lang="en-GB" sz="2500" b="0" dirty="0">
              <a:solidFill>
                <a:schemeClr val="bg1"/>
              </a:solidFill>
              <a:latin typeface="Calibri"/>
            </a:rPr>
            <a:t>To increase people’s awareness about factors that affect equine welfare.</a:t>
          </a:r>
        </a:p>
      </dgm:t>
    </dgm:pt>
    <dgm:pt modelId="{A4047066-1932-4DBE-9F1C-05B1B29F2D17}" type="parTrans" cxnId="{666471FF-A688-4A07-806B-1B6B9420CC6B}">
      <dgm:prSet/>
      <dgm:spPr/>
      <dgm:t>
        <a:bodyPr/>
        <a:lstStyle/>
        <a:p>
          <a:endParaRPr lang="fi-FI"/>
        </a:p>
      </dgm:t>
    </dgm:pt>
    <dgm:pt modelId="{712DDE25-A599-4233-8B16-7E84C3410200}" type="sibTrans" cxnId="{666471FF-A688-4A07-806B-1B6B9420CC6B}">
      <dgm:prSet/>
      <dgm:spPr/>
      <dgm:t>
        <a:bodyPr/>
        <a:lstStyle/>
        <a:p>
          <a:endParaRPr lang="fi-FI"/>
        </a:p>
      </dgm:t>
    </dgm:pt>
    <dgm:pt modelId="{56243DB0-A819-465C-BEC6-31CEC7C554C4}" type="pres">
      <dgm:prSet presAssocID="{F319A8A5-DD05-462B-AF55-F41AFA01F861}" presName="Name0" presStyleCnt="0">
        <dgm:presLayoutVars>
          <dgm:chMax val="7"/>
          <dgm:chPref val="7"/>
          <dgm:dir/>
        </dgm:presLayoutVars>
      </dgm:prSet>
      <dgm:spPr/>
    </dgm:pt>
    <dgm:pt modelId="{EF380491-621D-4814-8E81-01B7ADB8CDCE}" type="pres">
      <dgm:prSet presAssocID="{F319A8A5-DD05-462B-AF55-F41AFA01F861}" presName="Name1" presStyleCnt="0"/>
      <dgm:spPr/>
    </dgm:pt>
    <dgm:pt modelId="{BB3EEC9C-8877-43FA-8907-69DE7838DAB6}" type="pres">
      <dgm:prSet presAssocID="{F319A8A5-DD05-462B-AF55-F41AFA01F861}" presName="cycle" presStyleCnt="0"/>
      <dgm:spPr/>
    </dgm:pt>
    <dgm:pt modelId="{698A9616-FF40-4E46-81EE-B6DC6243E3D0}" type="pres">
      <dgm:prSet presAssocID="{F319A8A5-DD05-462B-AF55-F41AFA01F861}" presName="srcNode" presStyleLbl="node1" presStyleIdx="0" presStyleCnt="3"/>
      <dgm:spPr/>
    </dgm:pt>
    <dgm:pt modelId="{C8D2A2AD-66DE-472B-9E4E-3E9DCC997564}" type="pres">
      <dgm:prSet presAssocID="{F319A8A5-DD05-462B-AF55-F41AFA01F861}" presName="conn" presStyleLbl="parChTrans1D2" presStyleIdx="0" presStyleCnt="1"/>
      <dgm:spPr/>
    </dgm:pt>
    <dgm:pt modelId="{00BA35AF-351E-4E10-85A0-0AFE2B8F96A3}" type="pres">
      <dgm:prSet presAssocID="{F319A8A5-DD05-462B-AF55-F41AFA01F861}" presName="extraNode" presStyleLbl="node1" presStyleIdx="0" presStyleCnt="3"/>
      <dgm:spPr/>
    </dgm:pt>
    <dgm:pt modelId="{CB0F7459-3EBE-49EB-8A9C-E6172BA08A28}" type="pres">
      <dgm:prSet presAssocID="{F319A8A5-DD05-462B-AF55-F41AFA01F861}" presName="dstNode" presStyleLbl="node1" presStyleIdx="0" presStyleCnt="3"/>
      <dgm:spPr/>
    </dgm:pt>
    <dgm:pt modelId="{4F390B5D-0DD2-4DE3-9080-B005B18B6110}" type="pres">
      <dgm:prSet presAssocID="{EE26AD66-C5A7-486A-859E-6975726382A6}" presName="text_1" presStyleLbl="node1" presStyleIdx="0" presStyleCnt="3" custLinFactNeighborX="271" custLinFactNeighborY="-959">
        <dgm:presLayoutVars>
          <dgm:bulletEnabled val="1"/>
        </dgm:presLayoutVars>
      </dgm:prSet>
      <dgm:spPr/>
    </dgm:pt>
    <dgm:pt modelId="{8A73ECD8-89E4-4809-8B32-4C6DEFB19AC3}" type="pres">
      <dgm:prSet presAssocID="{EE26AD66-C5A7-486A-859E-6975726382A6}" presName="accent_1" presStyleCnt="0"/>
      <dgm:spPr/>
    </dgm:pt>
    <dgm:pt modelId="{46A32086-38ED-4E21-B7EC-BBF25AA4860F}" type="pres">
      <dgm:prSet presAssocID="{EE26AD66-C5A7-486A-859E-6975726382A6}" presName="accentRepeatNode" presStyleLbl="solidFgAcc1" presStyleIdx="0"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AFE12AF9-136E-4719-B909-828C8AB3D156}" type="pres">
      <dgm:prSet presAssocID="{4A278849-091A-449F-B716-3D4EB72EDB95}" presName="text_2" presStyleLbl="node1" presStyleIdx="1" presStyleCnt="3" custLinFactNeighborX="-903" custLinFactNeighborY="-1471">
        <dgm:presLayoutVars>
          <dgm:bulletEnabled val="1"/>
        </dgm:presLayoutVars>
      </dgm:prSet>
      <dgm:spPr/>
    </dgm:pt>
    <dgm:pt modelId="{287A23DE-AE53-490E-BCD3-13F8423DDB25}" type="pres">
      <dgm:prSet presAssocID="{4A278849-091A-449F-B716-3D4EB72EDB95}" presName="accent_2" presStyleCnt="0"/>
      <dgm:spPr/>
    </dgm:pt>
    <dgm:pt modelId="{1D4B2962-6458-4AF8-9963-500EBA4C398D}" type="pres">
      <dgm:prSet presAssocID="{4A278849-091A-449F-B716-3D4EB72EDB95}" presName="accentRepeatNode" presStyleLbl="solidFgAcc1" presStyleIdx="1"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FFB8C907-F13D-4320-9011-8EB226BCBA83}" type="pres">
      <dgm:prSet presAssocID="{B65A37A6-0C28-4EDA-8382-F7BC3F51A977}" presName="text_3" presStyleLbl="node1" presStyleIdx="2" presStyleCnt="3">
        <dgm:presLayoutVars>
          <dgm:bulletEnabled val="1"/>
        </dgm:presLayoutVars>
      </dgm:prSet>
      <dgm:spPr/>
    </dgm:pt>
    <dgm:pt modelId="{A8363F62-18D0-45C0-BE4D-80BFE068E432}" type="pres">
      <dgm:prSet presAssocID="{B65A37A6-0C28-4EDA-8382-F7BC3F51A977}" presName="accent_3" presStyleCnt="0"/>
      <dgm:spPr/>
    </dgm:pt>
    <dgm:pt modelId="{719F89FD-E383-4D4D-A17A-2094239DD9FA}" type="pres">
      <dgm:prSet presAssocID="{B65A37A6-0C28-4EDA-8382-F7BC3F51A977}" presName="accentRepeatNode" presStyleLbl="solidFgAcc1" presStyleIdx="2"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B955190A-F943-4F6B-9E1D-FD5B2AF5B09A}" type="presOf" srcId="{8BD5037B-E426-4111-A96E-30D5690E92B1}" destId="{C8D2A2AD-66DE-472B-9E4E-3E9DCC997564}" srcOrd="0" destOrd="0" presId="urn:microsoft.com/office/officeart/2008/layout/VerticalCurvedList"/>
    <dgm:cxn modelId="{BD4E6729-8153-43FE-8B05-398FBD7B97EF}" type="presOf" srcId="{B65A37A6-0C28-4EDA-8382-F7BC3F51A977}" destId="{FFB8C907-F13D-4320-9011-8EB226BCBA83}" srcOrd="0" destOrd="0" presId="urn:microsoft.com/office/officeart/2008/layout/VerticalCurvedList"/>
    <dgm:cxn modelId="{765A9863-F514-46E1-9BD5-74C405662127}" srcId="{F319A8A5-DD05-462B-AF55-F41AFA01F861}" destId="{4A278849-091A-449F-B716-3D4EB72EDB95}" srcOrd="1" destOrd="0" parTransId="{AFFE33D6-823B-455B-B2AB-3224CFC98360}" sibTransId="{0EFBA1D3-9BAE-41A2-BB13-750799D291EC}"/>
    <dgm:cxn modelId="{E0A28ECD-3274-458F-9BB6-00C00667A1DF}" type="presOf" srcId="{4A278849-091A-449F-B716-3D4EB72EDB95}" destId="{AFE12AF9-136E-4719-B909-828C8AB3D156}" srcOrd="0" destOrd="0" presId="urn:microsoft.com/office/officeart/2008/layout/VerticalCurvedList"/>
    <dgm:cxn modelId="{45204EE5-8206-4B8B-822A-98886FC690C8}" type="presOf" srcId="{EE26AD66-C5A7-486A-859E-6975726382A6}" destId="{4F390B5D-0DD2-4DE3-9080-B005B18B6110}" srcOrd="0" destOrd="0" presId="urn:microsoft.com/office/officeart/2008/layout/VerticalCurvedList"/>
    <dgm:cxn modelId="{036F12F9-CA25-44AD-BDD6-492852DFDDF5}" type="presOf" srcId="{F319A8A5-DD05-462B-AF55-F41AFA01F861}" destId="{56243DB0-A819-465C-BEC6-31CEC7C554C4}" srcOrd="0" destOrd="0" presId="urn:microsoft.com/office/officeart/2008/layout/VerticalCurvedList"/>
    <dgm:cxn modelId="{666471FF-A688-4A07-806B-1B6B9420CC6B}" srcId="{F319A8A5-DD05-462B-AF55-F41AFA01F861}" destId="{B65A37A6-0C28-4EDA-8382-F7BC3F51A977}" srcOrd="2" destOrd="0" parTransId="{A4047066-1932-4DBE-9F1C-05B1B29F2D17}" sibTransId="{712DDE25-A599-4233-8B16-7E84C3410200}"/>
    <dgm:cxn modelId="{5BD3ECFF-04F9-4B6E-991F-0F6411E00280}" srcId="{F319A8A5-DD05-462B-AF55-F41AFA01F861}" destId="{EE26AD66-C5A7-486A-859E-6975726382A6}" srcOrd="0" destOrd="0" parTransId="{73F5C979-CD7B-4BD5-9B1F-BC6A39CBBF52}" sibTransId="{8BD5037B-E426-4111-A96E-30D5690E92B1}"/>
    <dgm:cxn modelId="{A6410D4F-8F26-4AF8-BB77-8918240777F7}" type="presParOf" srcId="{56243DB0-A819-465C-BEC6-31CEC7C554C4}" destId="{EF380491-621D-4814-8E81-01B7ADB8CDCE}" srcOrd="0" destOrd="0" presId="urn:microsoft.com/office/officeart/2008/layout/VerticalCurvedList"/>
    <dgm:cxn modelId="{68C31424-7E6B-4315-9F9C-22794F41A2CA}" type="presParOf" srcId="{EF380491-621D-4814-8E81-01B7ADB8CDCE}" destId="{BB3EEC9C-8877-43FA-8907-69DE7838DAB6}" srcOrd="0" destOrd="0" presId="urn:microsoft.com/office/officeart/2008/layout/VerticalCurvedList"/>
    <dgm:cxn modelId="{070539C6-AD32-4BC8-A6A3-DC87B2A043A7}" type="presParOf" srcId="{BB3EEC9C-8877-43FA-8907-69DE7838DAB6}" destId="{698A9616-FF40-4E46-81EE-B6DC6243E3D0}" srcOrd="0" destOrd="0" presId="urn:microsoft.com/office/officeart/2008/layout/VerticalCurvedList"/>
    <dgm:cxn modelId="{B01C646E-B864-4521-A5C2-9A3A7B41196C}" type="presParOf" srcId="{BB3EEC9C-8877-43FA-8907-69DE7838DAB6}" destId="{C8D2A2AD-66DE-472B-9E4E-3E9DCC997564}" srcOrd="1" destOrd="0" presId="urn:microsoft.com/office/officeart/2008/layout/VerticalCurvedList"/>
    <dgm:cxn modelId="{ACC0B78D-3409-4855-BA14-A93FB068879B}" type="presParOf" srcId="{BB3EEC9C-8877-43FA-8907-69DE7838DAB6}" destId="{00BA35AF-351E-4E10-85A0-0AFE2B8F96A3}" srcOrd="2" destOrd="0" presId="urn:microsoft.com/office/officeart/2008/layout/VerticalCurvedList"/>
    <dgm:cxn modelId="{412B33A5-0929-4996-AB80-3FB36E594BD4}" type="presParOf" srcId="{BB3EEC9C-8877-43FA-8907-69DE7838DAB6}" destId="{CB0F7459-3EBE-49EB-8A9C-E6172BA08A28}" srcOrd="3" destOrd="0" presId="urn:microsoft.com/office/officeart/2008/layout/VerticalCurvedList"/>
    <dgm:cxn modelId="{29D151BA-CC33-4C9D-A1EE-E29CCC5C459D}" type="presParOf" srcId="{EF380491-621D-4814-8E81-01B7ADB8CDCE}" destId="{4F390B5D-0DD2-4DE3-9080-B005B18B6110}" srcOrd="1" destOrd="0" presId="urn:microsoft.com/office/officeart/2008/layout/VerticalCurvedList"/>
    <dgm:cxn modelId="{A55C0F84-2CF7-47E6-AE03-598004AE8E7F}" type="presParOf" srcId="{EF380491-621D-4814-8E81-01B7ADB8CDCE}" destId="{8A73ECD8-89E4-4809-8B32-4C6DEFB19AC3}" srcOrd="2" destOrd="0" presId="urn:microsoft.com/office/officeart/2008/layout/VerticalCurvedList"/>
    <dgm:cxn modelId="{D886B7A7-40CD-42B1-A7D7-380098A4E6BB}" type="presParOf" srcId="{8A73ECD8-89E4-4809-8B32-4C6DEFB19AC3}" destId="{46A32086-38ED-4E21-B7EC-BBF25AA4860F}" srcOrd="0" destOrd="0" presId="urn:microsoft.com/office/officeart/2008/layout/VerticalCurvedList"/>
    <dgm:cxn modelId="{1D58D988-0776-491C-97F1-0387FCA0BEBB}" type="presParOf" srcId="{EF380491-621D-4814-8E81-01B7ADB8CDCE}" destId="{AFE12AF9-136E-4719-B909-828C8AB3D156}" srcOrd="3" destOrd="0" presId="urn:microsoft.com/office/officeart/2008/layout/VerticalCurvedList"/>
    <dgm:cxn modelId="{D3C81859-CB6A-412D-BE44-0D718DECB2EE}" type="presParOf" srcId="{EF380491-621D-4814-8E81-01B7ADB8CDCE}" destId="{287A23DE-AE53-490E-BCD3-13F8423DDB25}" srcOrd="4" destOrd="0" presId="urn:microsoft.com/office/officeart/2008/layout/VerticalCurvedList"/>
    <dgm:cxn modelId="{9FE5F246-0CD2-4C68-82F2-83C0B73BFDFD}" type="presParOf" srcId="{287A23DE-AE53-490E-BCD3-13F8423DDB25}" destId="{1D4B2962-6458-4AF8-9963-500EBA4C398D}" srcOrd="0" destOrd="0" presId="urn:microsoft.com/office/officeart/2008/layout/VerticalCurvedList"/>
    <dgm:cxn modelId="{5BF77210-8556-42A5-A4C2-6EAF054C6426}" type="presParOf" srcId="{EF380491-621D-4814-8E81-01B7ADB8CDCE}" destId="{FFB8C907-F13D-4320-9011-8EB226BCBA83}" srcOrd="5" destOrd="0" presId="urn:microsoft.com/office/officeart/2008/layout/VerticalCurvedList"/>
    <dgm:cxn modelId="{3DBBDA12-AA08-4461-8ED7-C0730DB1EA46}" type="presParOf" srcId="{EF380491-621D-4814-8E81-01B7ADB8CDCE}" destId="{A8363F62-18D0-45C0-BE4D-80BFE068E432}" srcOrd="6" destOrd="0" presId="urn:microsoft.com/office/officeart/2008/layout/VerticalCurvedList"/>
    <dgm:cxn modelId="{78442FBE-F953-44E6-8D3C-F6F16A94A838}" type="presParOf" srcId="{A8363F62-18D0-45C0-BE4D-80BFE068E432}" destId="{719F89FD-E383-4D4D-A17A-2094239DD9F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accent6_2" csCatId="accent6" phldr="1"/>
      <dgm:spPr/>
      <dgm:t>
        <a:bodyPr/>
        <a:lstStyle/>
        <a:p>
          <a:endParaRPr lang="fi-FI"/>
        </a:p>
      </dgm:t>
    </dgm:pt>
    <dgm:pt modelId="{D654F15E-212B-4E73-B735-555BF5B4E688}">
      <dgm:prSet phldrT="[Teksti]" custT="1">
        <dgm:style>
          <a:lnRef idx="3">
            <a:schemeClr val="lt1"/>
          </a:lnRef>
          <a:fillRef idx="1">
            <a:schemeClr val="accent6"/>
          </a:fillRef>
          <a:effectRef idx="1">
            <a:schemeClr val="accent6"/>
          </a:effectRef>
          <a:fontRef idx="minor">
            <a:schemeClr val="lt1"/>
          </a:fontRef>
        </dgm:style>
      </dgm:prSet>
      <dgm:spPr>
        <a:solidFill>
          <a:srgbClr val="F38F00"/>
        </a:solidFill>
        <a:ln>
          <a:noFill/>
        </a:ln>
      </dgm:spPr>
      <dgm:t>
        <a:bodyPr/>
        <a:lstStyle/>
        <a:p>
          <a:pPr algn="l" rtl="0"/>
          <a:r>
            <a:rPr lang="en-GB" sz="3600" b="1" baseline="0" dirty="0">
              <a:latin typeface="Calibri Light"/>
            </a:rPr>
            <a:t>         </a:t>
          </a:r>
          <a:r>
            <a:rPr lang="en-GB" sz="3600" b="1" baseline="0" dirty="0">
              <a:latin typeface="+mj-lt"/>
            </a:rPr>
            <a:t>GOALS 2024</a:t>
          </a:r>
        </a:p>
      </dgm:t>
    </dgm:pt>
    <dgm:pt modelId="{83EE5017-7A3A-4BCC-8E76-86F41D128D93}" type="sibTrans" cxnId="{38C2213D-4966-4676-A7BB-E840B407031F}">
      <dgm:prSet/>
      <dgm:spPr>
        <a:ln>
          <a:solidFill>
            <a:srgbClr val="F39200"/>
          </a:solidFill>
        </a:ln>
      </dgm:spPr>
      <dgm:t>
        <a:bodyPr/>
        <a:lstStyle/>
        <a:p>
          <a:endParaRPr lang="fi-FI" baseline="0">
            <a:solidFill>
              <a:schemeClr val="bg1"/>
            </a:solidFill>
            <a:latin typeface="Calibri Light" panose="020F0302020204030204" pitchFamily="34" charset="0"/>
            <a:cs typeface="Calibri Light" panose="020F0302020204030204" pitchFamily="34" charset="0"/>
          </a:endParaRPr>
        </a:p>
      </dgm:t>
    </dgm:pt>
    <dgm:pt modelId="{753D9DC2-C42D-4294-8667-6857C2D2EB89}" type="parTrans" cxnId="{38C2213D-4966-4676-A7BB-E840B407031F}">
      <dgm:prSet/>
      <dgm:spPr/>
      <dgm:t>
        <a:bodyPr/>
        <a:lstStyle/>
        <a:p>
          <a:endParaRPr lang="fi-FI"/>
        </a:p>
      </dgm:t>
    </dgm:pt>
    <dgm:pt modelId="{3FC36183-BB32-4DDB-9796-12D0A167B3C2}">
      <dgm:prSet custT="1"/>
      <dgm:spPr>
        <a:solidFill>
          <a:srgbClr val="F38F00"/>
        </a:solidFill>
      </dgm:spPr>
      <dgm:t>
        <a:bodyPr/>
        <a:lstStyle/>
        <a:p>
          <a:pPr rtl="0"/>
          <a:r>
            <a:rPr lang="en-GB" sz="2000" baseline="0" dirty="0">
              <a:latin typeface="Calibri"/>
              <a:sym typeface="Wingdings" panose="05000000000000000000" pitchFamily="2" charset="2"/>
            </a:rPr>
            <a:t> </a:t>
          </a:r>
          <a:r>
            <a:rPr lang="en-GB" sz="2000" baseline="0" dirty="0">
              <a:latin typeface="Calibri"/>
            </a:rPr>
            <a:t>To participate in the promotion of interests related to the equine sector strongly and with forethought. </a:t>
          </a:r>
          <a:endParaRPr lang="en-GB" sz="2000" baseline="0" dirty="0">
            <a:latin typeface="Calibri" panose="020F0502020204030204" pitchFamily="34" charset="0"/>
            <a:cs typeface="Calibri" panose="020F0502020204030204" pitchFamily="34" charset="0"/>
          </a:endParaRPr>
        </a:p>
      </dgm:t>
    </dgm:pt>
    <dgm:pt modelId="{698B0738-7F53-4952-BD52-B9ACA20F9258}" type="parTrans" cxnId="{80E59AF7-8EE4-493F-A3AE-8E78177990D8}">
      <dgm:prSet/>
      <dgm:spPr/>
      <dgm:t>
        <a:bodyPr/>
        <a:lstStyle/>
        <a:p>
          <a:endParaRPr lang="fi-FI"/>
        </a:p>
      </dgm:t>
    </dgm:pt>
    <dgm:pt modelId="{8D856C10-0AE5-427A-87B0-EBDB16BEF650}" type="sibTrans" cxnId="{80E59AF7-8EE4-493F-A3AE-8E78177990D8}">
      <dgm:prSet/>
      <dgm:spPr/>
      <dgm:t>
        <a:bodyPr/>
        <a:lstStyle/>
        <a:p>
          <a:endParaRPr lang="fi-FI"/>
        </a:p>
      </dgm:t>
    </dgm:pt>
    <dgm:pt modelId="{EF807B57-3142-4D8E-A751-95ABE0FA91C1}">
      <dgm:prSet custT="1"/>
      <dgm:spPr>
        <a:solidFill>
          <a:srgbClr val="F38F00"/>
        </a:solidFill>
      </dgm:spPr>
      <dgm:t>
        <a:bodyPr/>
        <a:lstStyle/>
        <a:p>
          <a:pPr rtl="0"/>
          <a:r>
            <a:rPr lang="en-GB" sz="2000" baseline="0" dirty="0">
              <a:latin typeface="Calibri"/>
            </a:rPr>
            <a:t>To ensure the up-to-datedness of competition rules and operating guidelines in terms of equine welfare.</a:t>
          </a:r>
          <a:endParaRPr lang="en-GB" sz="2000" baseline="0" dirty="0">
            <a:latin typeface="Calibri"/>
            <a:cs typeface="Calibri"/>
          </a:endParaRPr>
        </a:p>
      </dgm:t>
    </dgm:pt>
    <dgm:pt modelId="{D6B129E6-7D0B-47EC-8F59-739A79B66E47}" type="parTrans" cxnId="{73FE166F-8BAF-440A-8100-0B3C363E0D89}">
      <dgm:prSet/>
      <dgm:spPr/>
      <dgm:t>
        <a:bodyPr/>
        <a:lstStyle/>
        <a:p>
          <a:endParaRPr lang="fi-FI"/>
        </a:p>
      </dgm:t>
    </dgm:pt>
    <dgm:pt modelId="{680D5132-ED55-4D83-80EC-8C34F773B3F8}" type="sibTrans" cxnId="{73FE166F-8BAF-440A-8100-0B3C363E0D89}">
      <dgm:prSet/>
      <dgm:spPr/>
      <dgm:t>
        <a:bodyPr/>
        <a:lstStyle/>
        <a:p>
          <a:endParaRPr lang="fi-FI"/>
        </a:p>
      </dgm:t>
    </dgm:pt>
    <dgm:pt modelId="{DA47C6C1-ACC2-40E0-9C61-670B49EFDD04}">
      <dgm:prSet custT="1"/>
      <dgm:spPr>
        <a:solidFill>
          <a:srgbClr val="F38F00"/>
        </a:solidFill>
      </dgm:spPr>
      <dgm:t>
        <a:bodyPr/>
        <a:lstStyle/>
        <a:p>
          <a:r>
            <a:rPr lang="en-GB" sz="2000" baseline="0" dirty="0">
              <a:latin typeface="Calibri"/>
            </a:rPr>
            <a:t>To increase the availability and opportunities for the knowledge-based </a:t>
          </a:r>
          <a:r>
            <a:rPr lang="en-GB" sz="2000" baseline="0" dirty="0">
              <a:latin typeface="Calibri"/>
              <a:sym typeface="Wingdings" panose="05000000000000000000" pitchFamily="2" charset="2"/>
            </a:rPr>
            <a:t>learning of equine skills at a low threshold for different target groups.  </a:t>
          </a:r>
          <a:endParaRPr lang="en-GB" sz="2000" baseline="0" dirty="0">
            <a:latin typeface="Calibri"/>
            <a:cs typeface="Calibri"/>
          </a:endParaRPr>
        </a:p>
      </dgm:t>
    </dgm:pt>
    <dgm:pt modelId="{C35B3871-80D5-4BF0-AD14-BFA3193A423E}" type="parTrans" cxnId="{6644227F-F634-4E63-830E-E4DFE31539B2}">
      <dgm:prSet/>
      <dgm:spPr/>
      <dgm:t>
        <a:bodyPr/>
        <a:lstStyle/>
        <a:p>
          <a:endParaRPr lang="fi-FI"/>
        </a:p>
      </dgm:t>
    </dgm:pt>
    <dgm:pt modelId="{3D418769-EB52-46C4-9D18-69ECC80AC2DB}" type="sibTrans" cxnId="{6644227F-F634-4E63-830E-E4DFE31539B2}">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4"/>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4"/>
      <dgm:spPr/>
    </dgm:pt>
    <dgm:pt modelId="{0C7EF525-BB2A-430E-A955-E32E45BA2911}" type="pres">
      <dgm:prSet presAssocID="{88FAE57D-D39D-4068-90FD-0C0AD5CE3EBB}" presName="dstNode" presStyleLbl="node1" presStyleIdx="0" presStyleCnt="4"/>
      <dgm:spPr/>
    </dgm:pt>
    <dgm:pt modelId="{2FABC47F-F474-4CFA-ADFC-4479E76C693C}" type="pres">
      <dgm:prSet presAssocID="{D654F15E-212B-4E73-B735-555BF5B4E688}" presName="text_1" presStyleLbl="node1" presStyleIdx="0" presStyleCnt="4" custScaleY="91141" custLinFactNeighborX="-1227" custLinFactNeighborY="-3705">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4" custScaleX="100788" custScaleY="99501" custLinFactNeighborX="-1566"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739D372C-2163-4B13-8FAD-4085C88CE55A}" type="pres">
      <dgm:prSet presAssocID="{3FC36183-BB32-4DDB-9796-12D0A167B3C2}" presName="text_2" presStyleLbl="node1" presStyleIdx="1" presStyleCnt="4">
        <dgm:presLayoutVars>
          <dgm:bulletEnabled val="1"/>
        </dgm:presLayoutVars>
      </dgm:prSet>
      <dgm:spPr/>
    </dgm:pt>
    <dgm:pt modelId="{4CE88A55-4DA8-423E-A71F-CAD4E7F736DE}" type="pres">
      <dgm:prSet presAssocID="{3FC36183-BB32-4DDB-9796-12D0A167B3C2}" presName="accent_2" presStyleCnt="0"/>
      <dgm:spPr/>
    </dgm:pt>
    <dgm:pt modelId="{E99B8C04-2C48-4913-8A3D-7B006CB96C14}" type="pres">
      <dgm:prSet presAssocID="{3FC36183-BB32-4DDB-9796-12D0A167B3C2}" presName="accentRepeatNode" presStyleLbl="solidFgAcc1" presStyleIdx="1"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2A5F4D6C-33D8-4597-A4FE-0913E11E8E31}" type="pres">
      <dgm:prSet presAssocID="{EF807B57-3142-4D8E-A751-95ABE0FA91C1}" presName="text_3" presStyleLbl="node1" presStyleIdx="2" presStyleCnt="4">
        <dgm:presLayoutVars>
          <dgm:bulletEnabled val="1"/>
        </dgm:presLayoutVars>
      </dgm:prSet>
      <dgm:spPr/>
    </dgm:pt>
    <dgm:pt modelId="{232C5ECD-CAB7-4C4E-8A91-A5B0723A2391}" type="pres">
      <dgm:prSet presAssocID="{EF807B57-3142-4D8E-A751-95ABE0FA91C1}" presName="accent_3" presStyleCnt="0"/>
      <dgm:spPr/>
    </dgm:pt>
    <dgm:pt modelId="{4EA63C67-74E4-4461-9A07-13F717C321E8}" type="pres">
      <dgm:prSet presAssocID="{EF807B57-3142-4D8E-A751-95ABE0FA91C1}" presName="accentRepeatNode" presStyleLbl="solidFgAcc1" presStyleIdx="2"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E072A833-E41C-48B0-BACF-1CAD7B14C84E}" type="pres">
      <dgm:prSet presAssocID="{DA47C6C1-ACC2-40E0-9C61-670B49EFDD04}" presName="text_4" presStyleLbl="node1" presStyleIdx="3" presStyleCnt="4">
        <dgm:presLayoutVars>
          <dgm:bulletEnabled val="1"/>
        </dgm:presLayoutVars>
      </dgm:prSet>
      <dgm:spPr/>
    </dgm:pt>
    <dgm:pt modelId="{67F44154-AF8E-4F91-A46D-BD4956A7E74B}" type="pres">
      <dgm:prSet presAssocID="{DA47C6C1-ACC2-40E0-9C61-670B49EFDD04}" presName="accent_4" presStyleCnt="0"/>
      <dgm:spPr/>
    </dgm:pt>
    <dgm:pt modelId="{E378374C-BA23-470B-B204-66F45264C8E8}" type="pres">
      <dgm:prSet presAssocID="{DA47C6C1-ACC2-40E0-9C61-670B49EFDD04}" presName="accentRepeatNode" presStyleLbl="solidFgAcc1" presStyleIdx="3"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38C2213D-4966-4676-A7BB-E840B407031F}" srcId="{88FAE57D-D39D-4068-90FD-0C0AD5CE3EBB}" destId="{D654F15E-212B-4E73-B735-555BF5B4E688}" srcOrd="0" destOrd="0" parTransId="{753D9DC2-C42D-4294-8667-6857C2D2EB89}" sibTransId="{83EE5017-7A3A-4BCC-8E76-86F41D128D93}"/>
    <dgm:cxn modelId="{D576C862-8B45-4D0E-8A8D-2A5D3EB05359}" type="presOf" srcId="{D654F15E-212B-4E73-B735-555BF5B4E688}" destId="{2FABC47F-F474-4CFA-ADFC-4479E76C693C}" srcOrd="0" destOrd="0" presId="urn:microsoft.com/office/officeart/2008/layout/VerticalCurvedList"/>
    <dgm:cxn modelId="{73FE166F-8BAF-440A-8100-0B3C363E0D89}" srcId="{88FAE57D-D39D-4068-90FD-0C0AD5CE3EBB}" destId="{EF807B57-3142-4D8E-A751-95ABE0FA91C1}" srcOrd="2" destOrd="0" parTransId="{D6B129E6-7D0B-47EC-8F59-739A79B66E47}" sibTransId="{680D5132-ED55-4D83-80EC-8C34F773B3F8}"/>
    <dgm:cxn modelId="{7620A871-878A-4412-BD41-3066EBF4CB33}" type="presOf" srcId="{3FC36183-BB32-4DDB-9796-12D0A167B3C2}" destId="{739D372C-2163-4B13-8FAD-4085C88CE55A}" srcOrd="0" destOrd="0" presId="urn:microsoft.com/office/officeart/2008/layout/VerticalCurvedList"/>
    <dgm:cxn modelId="{D6E41858-44A0-426A-B21C-52E1E28AB60C}" type="presOf" srcId="{DA47C6C1-ACC2-40E0-9C61-670B49EFDD04}" destId="{E072A833-E41C-48B0-BACF-1CAD7B14C84E}" srcOrd="0" destOrd="0" presId="urn:microsoft.com/office/officeart/2008/layout/VerticalCurvedList"/>
    <dgm:cxn modelId="{6644227F-F634-4E63-830E-E4DFE31539B2}" srcId="{88FAE57D-D39D-4068-90FD-0C0AD5CE3EBB}" destId="{DA47C6C1-ACC2-40E0-9C61-670B49EFDD04}" srcOrd="3" destOrd="0" parTransId="{C35B3871-80D5-4BF0-AD14-BFA3193A423E}" sibTransId="{3D418769-EB52-46C4-9D18-69ECC80AC2DB}"/>
    <dgm:cxn modelId="{DF4EDCA2-0144-4C5B-871D-87F4D3611671}" type="presOf" srcId="{EF807B57-3142-4D8E-A751-95ABE0FA91C1}" destId="{2A5F4D6C-33D8-4597-A4FE-0913E11E8E31}"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358141B4-EC12-4894-A74F-ED1E2E4EFCFE}" type="presOf" srcId="{83EE5017-7A3A-4BCC-8E76-86F41D128D93}" destId="{E8BB7F22-DE02-46F3-BFD8-3AC80D67F1AF}" srcOrd="0" destOrd="0" presId="urn:microsoft.com/office/officeart/2008/layout/VerticalCurvedList"/>
    <dgm:cxn modelId="{80E59AF7-8EE4-493F-A3AE-8E78177990D8}" srcId="{88FAE57D-D39D-4068-90FD-0C0AD5CE3EBB}" destId="{3FC36183-BB32-4DDB-9796-12D0A167B3C2}" srcOrd="1" destOrd="0" parTransId="{698B0738-7F53-4952-BD52-B9ACA20F9258}" sibTransId="{8D856C10-0AE5-427A-87B0-EBDB16BEF650}"/>
    <dgm:cxn modelId="{178A0B91-3738-46A1-AA2F-97CBD0DE6C5C}" type="presParOf" srcId="{AB7EB9FF-EEA4-4894-A936-0343401F1FD8}" destId="{B4DF866C-2B1F-4823-9F12-33BCEC5D7201}" srcOrd="0" destOrd="0" presId="urn:microsoft.com/office/officeart/2008/layout/VerticalCurvedList"/>
    <dgm:cxn modelId="{17113019-FFA8-4BB6-BED0-F0C3BFDAEEF7}" type="presParOf" srcId="{B4DF866C-2B1F-4823-9F12-33BCEC5D7201}" destId="{62C31ECC-2EA2-4B8B-80FF-6BDC455FE534}" srcOrd="0" destOrd="0" presId="urn:microsoft.com/office/officeart/2008/layout/VerticalCurvedList"/>
    <dgm:cxn modelId="{93086876-F19A-40A6-B7FB-DC16E5ACE2B0}" type="presParOf" srcId="{62C31ECC-2EA2-4B8B-80FF-6BDC455FE534}" destId="{4A80B8B0-64AB-4F3E-B101-3A648F941456}" srcOrd="0" destOrd="0" presId="urn:microsoft.com/office/officeart/2008/layout/VerticalCurvedList"/>
    <dgm:cxn modelId="{81961135-7D57-4A32-86AB-1465AA118663}" type="presParOf" srcId="{62C31ECC-2EA2-4B8B-80FF-6BDC455FE534}" destId="{E8BB7F22-DE02-46F3-BFD8-3AC80D67F1AF}" srcOrd="1" destOrd="0" presId="urn:microsoft.com/office/officeart/2008/layout/VerticalCurvedList"/>
    <dgm:cxn modelId="{82FB4A31-3A53-4EFB-904B-CA7B766D3A90}" type="presParOf" srcId="{62C31ECC-2EA2-4B8B-80FF-6BDC455FE534}" destId="{4D380FF1-A1A0-4C5B-929C-6AA9B24DE5C0}" srcOrd="2" destOrd="0" presId="urn:microsoft.com/office/officeart/2008/layout/VerticalCurvedList"/>
    <dgm:cxn modelId="{8718FD50-25B2-4AEE-BF47-4232AF1CAFB5}" type="presParOf" srcId="{62C31ECC-2EA2-4B8B-80FF-6BDC455FE534}" destId="{0C7EF525-BB2A-430E-A955-E32E45BA2911}" srcOrd="3" destOrd="0" presId="urn:microsoft.com/office/officeart/2008/layout/VerticalCurvedList"/>
    <dgm:cxn modelId="{8471BD39-48A6-41CB-8B6B-2C31118F4311}" type="presParOf" srcId="{B4DF866C-2B1F-4823-9F12-33BCEC5D7201}" destId="{2FABC47F-F474-4CFA-ADFC-4479E76C693C}" srcOrd="1" destOrd="0" presId="urn:microsoft.com/office/officeart/2008/layout/VerticalCurvedList"/>
    <dgm:cxn modelId="{CEED0895-8348-4237-B40B-028198A86EE9}" type="presParOf" srcId="{B4DF866C-2B1F-4823-9F12-33BCEC5D7201}" destId="{AC3C783F-D6F7-47B5-BB08-F05F9BEA2871}" srcOrd="2" destOrd="0" presId="urn:microsoft.com/office/officeart/2008/layout/VerticalCurvedList"/>
    <dgm:cxn modelId="{B080732B-0C99-49A2-8425-CC0DC2B67FBD}" type="presParOf" srcId="{AC3C783F-D6F7-47B5-BB08-F05F9BEA2871}" destId="{0FD49BCD-2157-4C5E-956C-E5733222EEDB}" srcOrd="0" destOrd="0" presId="urn:microsoft.com/office/officeart/2008/layout/VerticalCurvedList"/>
    <dgm:cxn modelId="{1AB70E6B-E08D-4E0D-9237-0CC53B085C5B}" type="presParOf" srcId="{B4DF866C-2B1F-4823-9F12-33BCEC5D7201}" destId="{739D372C-2163-4B13-8FAD-4085C88CE55A}" srcOrd="3" destOrd="0" presId="urn:microsoft.com/office/officeart/2008/layout/VerticalCurvedList"/>
    <dgm:cxn modelId="{67842F7C-89BC-45AA-BA8A-FB9E87A01DBC}" type="presParOf" srcId="{B4DF866C-2B1F-4823-9F12-33BCEC5D7201}" destId="{4CE88A55-4DA8-423E-A71F-CAD4E7F736DE}" srcOrd="4" destOrd="0" presId="urn:microsoft.com/office/officeart/2008/layout/VerticalCurvedList"/>
    <dgm:cxn modelId="{FACFED30-7907-47CA-BAD8-21BF432EFDB1}" type="presParOf" srcId="{4CE88A55-4DA8-423E-A71F-CAD4E7F736DE}" destId="{E99B8C04-2C48-4913-8A3D-7B006CB96C14}" srcOrd="0" destOrd="0" presId="urn:microsoft.com/office/officeart/2008/layout/VerticalCurvedList"/>
    <dgm:cxn modelId="{E2B7D76C-8F88-49C9-AEB8-8CE6B0A41EF9}" type="presParOf" srcId="{B4DF866C-2B1F-4823-9F12-33BCEC5D7201}" destId="{2A5F4D6C-33D8-4597-A4FE-0913E11E8E31}" srcOrd="5" destOrd="0" presId="urn:microsoft.com/office/officeart/2008/layout/VerticalCurvedList"/>
    <dgm:cxn modelId="{F0938F57-E73E-4863-9CD5-56C55736AE48}" type="presParOf" srcId="{B4DF866C-2B1F-4823-9F12-33BCEC5D7201}" destId="{232C5ECD-CAB7-4C4E-8A91-A5B0723A2391}" srcOrd="6" destOrd="0" presId="urn:microsoft.com/office/officeart/2008/layout/VerticalCurvedList"/>
    <dgm:cxn modelId="{D19384BE-96AF-4F24-9D2B-1EE5FD4B4CC8}" type="presParOf" srcId="{232C5ECD-CAB7-4C4E-8A91-A5B0723A2391}" destId="{4EA63C67-74E4-4461-9A07-13F717C321E8}" srcOrd="0" destOrd="0" presId="urn:microsoft.com/office/officeart/2008/layout/VerticalCurvedList"/>
    <dgm:cxn modelId="{6307C44D-A298-4A36-8EE7-5CF356829BBF}" type="presParOf" srcId="{B4DF866C-2B1F-4823-9F12-33BCEC5D7201}" destId="{E072A833-E41C-48B0-BACF-1CAD7B14C84E}" srcOrd="7" destOrd="0" presId="urn:microsoft.com/office/officeart/2008/layout/VerticalCurvedList"/>
    <dgm:cxn modelId="{9DB03645-A0A6-49E2-962A-44E7559E6F2D}" type="presParOf" srcId="{B4DF866C-2B1F-4823-9F12-33BCEC5D7201}" destId="{67F44154-AF8E-4F91-A46D-BD4956A7E74B}" srcOrd="8" destOrd="0" presId="urn:microsoft.com/office/officeart/2008/layout/VerticalCurvedList"/>
    <dgm:cxn modelId="{0AC22F4B-4807-4616-9FEC-129ED12DF320}" type="presParOf" srcId="{67F44154-AF8E-4F91-A46D-BD4956A7E74B}" destId="{E378374C-BA23-470B-B204-66F45264C8E8}" srcOrd="0" destOrd="0" presId="urn:microsoft.com/office/officeart/2008/layout/VerticalCurvedLis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fi-FI"/>
        </a:p>
      </dgm:t>
    </dgm:pt>
    <dgm:pt modelId="{1F848C90-95A6-40C1-B80E-F011DAB205E8}">
      <dgm:prSet custT="1">
        <dgm:style>
          <a:lnRef idx="0">
            <a:scrgbClr r="0" g="0" b="0"/>
          </a:lnRef>
          <a:fillRef idx="0">
            <a:scrgbClr r="0" g="0" b="0"/>
          </a:fillRef>
          <a:effectRef idx="0">
            <a:scrgbClr r="0" g="0" b="0"/>
          </a:effectRef>
          <a:fontRef idx="minor">
            <a:schemeClr val="lt1"/>
          </a:fontRef>
        </dgm:style>
      </dgm:prSet>
      <dgm:spPr>
        <a:solidFill>
          <a:srgbClr val="F39200"/>
        </a:solidFill>
        <a:ln>
          <a:noFill/>
        </a:ln>
      </dgm:spPr>
      <dgm:t>
        <a:bodyPr/>
        <a:lstStyle/>
        <a:p>
          <a:pPr algn="l"/>
          <a:r>
            <a:rPr lang="en-GB" sz="2000" kern="1200" baseline="0" dirty="0">
              <a:latin typeface="+mn-lt"/>
            </a:rPr>
            <a:t>The Equine welfare working group produces science-based material to be utilised in the organisation at all levels.</a:t>
          </a:r>
        </a:p>
      </dgm:t>
    </dgm:pt>
    <dgm:pt modelId="{D030A196-F97D-4F0C-9017-1D1EBAE7B946}" type="parTrans" cxnId="{DF81DF35-E140-458F-8BAC-6B996EE50086}">
      <dgm:prSet/>
      <dgm:spPr/>
      <dgm:t>
        <a:bodyPr/>
        <a:lstStyle/>
        <a:p>
          <a:endParaRPr lang="fi-FI"/>
        </a:p>
      </dgm:t>
    </dgm:pt>
    <dgm:pt modelId="{CE415C09-BFC6-49D3-BEC1-AE85A96A1EFF}" type="sibTrans" cxnId="{DF81DF35-E140-458F-8BAC-6B996EE50086}">
      <dgm:prSet/>
      <dgm:spPr/>
      <dgm:t>
        <a:bodyPr/>
        <a:lstStyle/>
        <a:p>
          <a:endParaRPr lang="fi-FI"/>
        </a:p>
      </dgm:t>
    </dgm:pt>
    <dgm:pt modelId="{D654F15E-212B-4E73-B735-555BF5B4E688}">
      <dgm:prSet phldrT="[Teksti]" custT="1">
        <dgm:style>
          <a:lnRef idx="0">
            <a:scrgbClr r="0" g="0" b="0"/>
          </a:lnRef>
          <a:fillRef idx="0">
            <a:scrgbClr r="0" g="0" b="0"/>
          </a:fillRef>
          <a:effectRef idx="0">
            <a:scrgbClr r="0" g="0" b="0"/>
          </a:effectRef>
          <a:fontRef idx="minor">
            <a:schemeClr val="lt1"/>
          </a:fontRef>
        </dgm:style>
      </dgm:prSet>
      <dgm:spPr>
        <a:solidFill>
          <a:srgbClr val="F39200"/>
        </a:solidFill>
        <a:ln>
          <a:noFill/>
        </a:ln>
      </dgm:spPr>
      <dgm:t>
        <a:bodyPr/>
        <a:lstStyle/>
        <a:p>
          <a:pPr algn="ctr"/>
          <a:r>
            <a:rPr lang="en-GB" sz="3600" b="1" baseline="0" dirty="0">
              <a:latin typeface="+mj-lt"/>
            </a:rPr>
            <a:t>ACTIONS 2024</a:t>
          </a:r>
        </a:p>
      </dgm:t>
    </dgm:pt>
    <dgm:pt modelId="{83EE5017-7A3A-4BCC-8E76-86F41D128D93}" type="sibTrans" cxnId="{38C2213D-4966-4676-A7BB-E840B407031F}">
      <dgm:prSet/>
      <dgm:spPr>
        <a:ln>
          <a:solidFill>
            <a:srgbClr val="F38F00"/>
          </a:solidFill>
        </a:ln>
      </dgm:spPr>
      <dgm:t>
        <a:bodyPr/>
        <a:lstStyle/>
        <a:p>
          <a:endParaRPr lang="fi-FI" baseline="0">
            <a:solidFill>
              <a:schemeClr val="bg1"/>
            </a:solidFill>
          </a:endParaRPr>
        </a:p>
      </dgm:t>
    </dgm:pt>
    <dgm:pt modelId="{753D9DC2-C42D-4294-8667-6857C2D2EB89}" type="parTrans" cxnId="{38C2213D-4966-4676-A7BB-E840B407031F}">
      <dgm:prSet/>
      <dgm:spPr/>
      <dgm:t>
        <a:bodyPr/>
        <a:lstStyle/>
        <a:p>
          <a:endParaRPr lang="fi-FI"/>
        </a:p>
      </dgm:t>
    </dgm:pt>
    <dgm:pt modelId="{AD2FDF1B-BD37-41C8-A14E-395E516D34E9}">
      <dgm:prSet phldr="0" custT="1"/>
      <dgm:spPr>
        <a:solidFill>
          <a:srgbClr val="F38F00"/>
        </a:solidFill>
      </dgm:spPr>
      <dgm:t>
        <a:bodyPr/>
        <a:lstStyle/>
        <a:p>
          <a:pPr algn="l" rtl="0"/>
          <a:r>
            <a:rPr lang="en-GB" sz="2000" baseline="0" dirty="0">
              <a:latin typeface="+mn-lt"/>
            </a:rPr>
            <a:t>To participate in the most important project consortiums that promote equine welfare.</a:t>
          </a:r>
        </a:p>
      </dgm:t>
    </dgm:pt>
    <dgm:pt modelId="{DBD1064B-1B98-446C-946A-6D3F4683D16B}" type="parTrans" cxnId="{EE4B2D70-EC8D-4FA7-B7C5-2885008587A4}">
      <dgm:prSet/>
      <dgm:spPr/>
      <dgm:t>
        <a:bodyPr/>
        <a:lstStyle/>
        <a:p>
          <a:endParaRPr lang="fi-FI"/>
        </a:p>
      </dgm:t>
    </dgm:pt>
    <dgm:pt modelId="{D392A4FA-66EA-42A0-B43E-C63A0BD5B7AA}" type="sibTrans" cxnId="{EE4B2D70-EC8D-4FA7-B7C5-2885008587A4}">
      <dgm:prSet/>
      <dgm:spPr/>
      <dgm:t>
        <a:bodyPr/>
        <a:lstStyle/>
        <a:p>
          <a:endParaRPr lang="fi-FI"/>
        </a:p>
      </dgm:t>
    </dgm:pt>
    <dgm:pt modelId="{19B6B33F-6288-44FB-9075-066538234414}">
      <dgm:prSet phldr="0" custT="1"/>
      <dgm:spPr>
        <a:solidFill>
          <a:srgbClr val="F38F00"/>
        </a:solidFill>
      </dgm:spPr>
      <dgm:t>
        <a:bodyPr/>
        <a:lstStyle/>
        <a:p>
          <a:pPr algn="l">
            <a:buFont typeface="Times New Roman" panose="02020603050405020304" pitchFamily="18" charset="0"/>
            <a:buChar char="•"/>
          </a:pPr>
          <a:r>
            <a:rPr lang="fi-FI" sz="2000" dirty="0"/>
            <a:t>To </a:t>
          </a:r>
          <a:r>
            <a:rPr lang="fi-FI" sz="2000" dirty="0" err="1"/>
            <a:t>participate</a:t>
          </a:r>
          <a:r>
            <a:rPr lang="fi-FI" sz="2000" dirty="0"/>
            <a:t> in </a:t>
          </a:r>
          <a:r>
            <a:rPr lang="fi-FI" sz="2000" dirty="0" err="1"/>
            <a:t>drafting</a:t>
          </a:r>
          <a:r>
            <a:rPr lang="fi-FI" sz="2000" dirty="0"/>
            <a:t> </a:t>
          </a:r>
          <a:r>
            <a:rPr lang="fi-FI" sz="2000" dirty="0" err="1"/>
            <a:t>the</a:t>
          </a:r>
          <a:r>
            <a:rPr lang="fi-FI" sz="2000" dirty="0"/>
            <a:t> </a:t>
          </a:r>
          <a:r>
            <a:rPr lang="fi-FI" sz="2000" dirty="0" err="1"/>
            <a:t>ordinances</a:t>
          </a:r>
          <a:r>
            <a:rPr lang="fi-FI" sz="2000" dirty="0"/>
            <a:t> of </a:t>
          </a:r>
          <a:r>
            <a:rPr lang="fi-FI" sz="2000" dirty="0" err="1"/>
            <a:t>the</a:t>
          </a:r>
          <a:r>
            <a:rPr lang="fi-FI" sz="2000" dirty="0"/>
            <a:t> </a:t>
          </a:r>
          <a:r>
            <a:rPr lang="fi-FI" sz="2000" dirty="0" err="1"/>
            <a:t>Finnish</a:t>
          </a:r>
          <a:r>
            <a:rPr lang="fi-FI" sz="2000" dirty="0"/>
            <a:t> </a:t>
          </a:r>
          <a:r>
            <a:rPr lang="fi-FI" sz="2000" dirty="0" err="1"/>
            <a:t>Animal</a:t>
          </a:r>
          <a:r>
            <a:rPr lang="fi-FI" sz="2000" dirty="0"/>
            <a:t> </a:t>
          </a:r>
          <a:r>
            <a:rPr lang="fi-FI" sz="2000" dirty="0" err="1"/>
            <a:t>Welfare</a:t>
          </a:r>
          <a:r>
            <a:rPr lang="fi-FI" sz="2000" dirty="0"/>
            <a:t> </a:t>
          </a:r>
          <a:r>
            <a:rPr lang="fi-FI" sz="2000" dirty="0" err="1"/>
            <a:t>Law</a:t>
          </a:r>
          <a:r>
            <a:rPr lang="fi-FI" sz="2000" dirty="0"/>
            <a:t>, </a:t>
          </a:r>
          <a:r>
            <a:rPr lang="fi-FI" sz="2000" dirty="0" err="1"/>
            <a:t>if</a:t>
          </a:r>
          <a:r>
            <a:rPr lang="fi-FI" sz="2000" dirty="0"/>
            <a:t> </a:t>
          </a:r>
          <a:r>
            <a:rPr lang="fi-FI" sz="2000" dirty="0" err="1"/>
            <a:t>necessary</a:t>
          </a:r>
          <a:r>
            <a:rPr lang="fi-FI" sz="2000" dirty="0"/>
            <a:t>.</a:t>
          </a:r>
          <a:endParaRPr lang="en-GB" sz="2000" kern="1200" baseline="0" dirty="0">
            <a:latin typeface="+mn-lt"/>
          </a:endParaRPr>
        </a:p>
      </dgm:t>
    </dgm:pt>
    <dgm:pt modelId="{8F8B60FC-42D8-4E33-B848-0542540BB065}" type="parTrans" cxnId="{EA67A160-29BB-4774-84C3-05086C622DD3}">
      <dgm:prSet/>
      <dgm:spPr/>
      <dgm:t>
        <a:bodyPr/>
        <a:lstStyle/>
        <a:p>
          <a:endParaRPr lang="fi-FI"/>
        </a:p>
      </dgm:t>
    </dgm:pt>
    <dgm:pt modelId="{90C7DBF2-FF7C-4318-A336-753F12F5B0B5}" type="sibTrans" cxnId="{EA67A160-29BB-4774-84C3-05086C622DD3}">
      <dgm:prSet/>
      <dgm:spPr/>
      <dgm:t>
        <a:bodyPr/>
        <a:lstStyle/>
        <a:p>
          <a:endParaRPr lang="fi-FI"/>
        </a:p>
      </dgm:t>
    </dgm:pt>
    <dgm:pt modelId="{0C64D294-AB1B-4DBB-9493-F63B8C4E630D}">
      <dgm:prSet phldr="0" custT="1"/>
      <dgm:spPr>
        <a:solidFill>
          <a:srgbClr val="F38F00"/>
        </a:solidFill>
      </dgm:spPr>
      <dgm:t>
        <a:bodyPr/>
        <a:lstStyle/>
        <a:p>
          <a:pPr algn="l" rtl="0"/>
          <a:r>
            <a:rPr lang="en-GB" sz="2000" baseline="0" dirty="0">
              <a:latin typeface="+mn-lt"/>
            </a:rPr>
            <a:t>To update the knowledge and the know-how of the licensed show officials´ to complement the requirements of legislation, national and international competition rules.</a:t>
          </a:r>
          <a:endParaRPr lang="en-GB" sz="2000" kern="1200" baseline="0" dirty="0">
            <a:latin typeface="+mn-lt"/>
          </a:endParaRPr>
        </a:p>
      </dgm:t>
    </dgm:pt>
    <dgm:pt modelId="{CF7C73AA-1465-4777-BBB8-6EF20DB094DB}" type="parTrans" cxnId="{37B9AB5B-8926-420A-AC59-020214545E21}">
      <dgm:prSet/>
      <dgm:spPr/>
      <dgm:t>
        <a:bodyPr/>
        <a:lstStyle/>
        <a:p>
          <a:endParaRPr lang="fi-FI"/>
        </a:p>
      </dgm:t>
    </dgm:pt>
    <dgm:pt modelId="{55DD0B18-162C-467A-AF70-B3B342EEDEE2}" type="sibTrans" cxnId="{37B9AB5B-8926-420A-AC59-020214545E21}">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5"/>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5"/>
      <dgm:spPr/>
    </dgm:pt>
    <dgm:pt modelId="{0C7EF525-BB2A-430E-A955-E32E45BA2911}" type="pres">
      <dgm:prSet presAssocID="{88FAE57D-D39D-4068-90FD-0C0AD5CE3EBB}" presName="dstNode" presStyleLbl="node1" presStyleIdx="0" presStyleCnt="5"/>
      <dgm:spPr/>
    </dgm:pt>
    <dgm:pt modelId="{2FABC47F-F474-4CFA-ADFC-4479E76C693C}" type="pres">
      <dgm:prSet presAssocID="{D654F15E-212B-4E73-B735-555BF5B4E688}" presName="text_1" presStyleLbl="node1" presStyleIdx="0" presStyleCnt="5" custScaleY="91141" custLinFactNeighborX="-608" custLinFactNeighborY="-3705">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5" custScaleX="100788" custScaleY="99501" custLinFactNeighborX="-1566"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73BB376E-5116-41F0-AAA9-41B658D4462D}" type="pres">
      <dgm:prSet presAssocID="{AD2FDF1B-BD37-41C8-A14E-395E516D34E9}" presName="text_2" presStyleLbl="node1" presStyleIdx="1" presStyleCnt="5" custLinFactNeighborX="1483" custLinFactNeighborY="-6126">
        <dgm:presLayoutVars>
          <dgm:bulletEnabled val="1"/>
        </dgm:presLayoutVars>
      </dgm:prSet>
      <dgm:spPr/>
    </dgm:pt>
    <dgm:pt modelId="{D73E1A7D-1B0B-4D01-8A7E-EB1524FAD2B0}" type="pres">
      <dgm:prSet presAssocID="{AD2FDF1B-BD37-41C8-A14E-395E516D34E9}" presName="accent_2" presStyleCnt="0"/>
      <dgm:spPr/>
    </dgm:pt>
    <dgm:pt modelId="{2C1EC78D-7FDC-4DC6-8D1C-C9642F2AF189}" type="pres">
      <dgm:prSet presAssocID="{AD2FDF1B-BD37-41C8-A14E-395E516D34E9}" presName="accentRepeatNode" presStyleLbl="solidFgAcc1" presStyleIdx="1"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AD5690DB-99F0-4928-B5F5-D68DA0EF1F13}" type="pres">
      <dgm:prSet presAssocID="{19B6B33F-6288-44FB-9075-066538234414}" presName="text_3" presStyleLbl="node1" presStyleIdx="2" presStyleCnt="5">
        <dgm:presLayoutVars>
          <dgm:bulletEnabled val="1"/>
        </dgm:presLayoutVars>
      </dgm:prSet>
      <dgm:spPr/>
    </dgm:pt>
    <dgm:pt modelId="{8F784ECE-7138-4118-AAE3-0A1C7F334BC5}" type="pres">
      <dgm:prSet presAssocID="{19B6B33F-6288-44FB-9075-066538234414}" presName="accent_3" presStyleCnt="0"/>
      <dgm:spPr/>
    </dgm:pt>
    <dgm:pt modelId="{42D08A20-2648-4738-A508-9D8041F18FDF}" type="pres">
      <dgm:prSet presAssocID="{19B6B33F-6288-44FB-9075-066538234414}" presName="accentRepeatNode" presStyleLbl="solidFgAcc1" presStyleIdx="2"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494ECF3B-4A3F-4756-A6D9-95CA153C354B}" type="pres">
      <dgm:prSet presAssocID="{1F848C90-95A6-40C1-B80E-F011DAB205E8}" presName="text_4" presStyleLbl="node1" presStyleIdx="3" presStyleCnt="5">
        <dgm:presLayoutVars>
          <dgm:bulletEnabled val="1"/>
        </dgm:presLayoutVars>
      </dgm:prSet>
      <dgm:spPr/>
    </dgm:pt>
    <dgm:pt modelId="{507C0AAC-E67E-4F51-B59B-DF5399F5832F}" type="pres">
      <dgm:prSet presAssocID="{1F848C90-95A6-40C1-B80E-F011DAB205E8}" presName="accent_4" presStyleCnt="0"/>
      <dgm:spPr/>
    </dgm:pt>
    <dgm:pt modelId="{0E288FE7-4067-48A6-9AF9-3AB5284FF6AB}" type="pres">
      <dgm:prSet presAssocID="{1F848C90-95A6-40C1-B80E-F011DAB205E8}" presName="accentRepeatNode" presStyleLbl="solidFgAcc1" presStyleIdx="3"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DDD54612-ABC4-414B-96BC-7C4B5704EA2E}" type="pres">
      <dgm:prSet presAssocID="{0C64D294-AB1B-4DBB-9493-F63B8C4E630D}" presName="text_5" presStyleLbl="node1" presStyleIdx="4" presStyleCnt="5" custScaleY="105709">
        <dgm:presLayoutVars>
          <dgm:bulletEnabled val="1"/>
        </dgm:presLayoutVars>
      </dgm:prSet>
      <dgm:spPr/>
    </dgm:pt>
    <dgm:pt modelId="{A022F6BF-30CA-4100-A0C4-DF7DB291B217}" type="pres">
      <dgm:prSet presAssocID="{0C64D294-AB1B-4DBB-9493-F63B8C4E630D}" presName="accent_5" presStyleCnt="0"/>
      <dgm:spPr/>
    </dgm:pt>
    <dgm:pt modelId="{D7DD96AC-BDF6-4D9C-8106-A4BA5177B846}" type="pres">
      <dgm:prSet presAssocID="{0C64D294-AB1B-4DBB-9493-F63B8C4E630D}" presName="accentRepeatNode" presStyleLbl="solidFgAcc1" presStyleIdx="4"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Lst>
  <dgm:cxnLst>
    <dgm:cxn modelId="{B2F1C92A-EA7B-4294-8012-CABA9156D993}" type="presOf" srcId="{AD2FDF1B-BD37-41C8-A14E-395E516D34E9}" destId="{73BB376E-5116-41F0-AAA9-41B658D4462D}" srcOrd="0" destOrd="0" presId="urn:microsoft.com/office/officeart/2008/layout/VerticalCurvedList"/>
    <dgm:cxn modelId="{DF81DF35-E140-458F-8BAC-6B996EE50086}" srcId="{88FAE57D-D39D-4068-90FD-0C0AD5CE3EBB}" destId="{1F848C90-95A6-40C1-B80E-F011DAB205E8}" srcOrd="3" destOrd="0" parTransId="{D030A196-F97D-4F0C-9017-1D1EBAE7B946}" sibTransId="{CE415C09-BFC6-49D3-BEC1-AE85A96A1EFF}"/>
    <dgm:cxn modelId="{38C2213D-4966-4676-A7BB-E840B407031F}" srcId="{88FAE57D-D39D-4068-90FD-0C0AD5CE3EBB}" destId="{D654F15E-212B-4E73-B735-555BF5B4E688}" srcOrd="0" destOrd="0" parTransId="{753D9DC2-C42D-4294-8667-6857C2D2EB89}" sibTransId="{83EE5017-7A3A-4BCC-8E76-86F41D128D93}"/>
    <dgm:cxn modelId="{37B9AB5B-8926-420A-AC59-020214545E21}" srcId="{88FAE57D-D39D-4068-90FD-0C0AD5CE3EBB}" destId="{0C64D294-AB1B-4DBB-9493-F63B8C4E630D}" srcOrd="4" destOrd="0" parTransId="{CF7C73AA-1465-4777-BBB8-6EF20DB094DB}" sibTransId="{55DD0B18-162C-467A-AF70-B3B342EEDEE2}"/>
    <dgm:cxn modelId="{EA67A160-29BB-4774-84C3-05086C622DD3}" srcId="{88FAE57D-D39D-4068-90FD-0C0AD5CE3EBB}" destId="{19B6B33F-6288-44FB-9075-066538234414}" srcOrd="2" destOrd="0" parTransId="{8F8B60FC-42D8-4E33-B848-0542540BB065}" sibTransId="{90C7DBF2-FF7C-4318-A336-753F12F5B0B5}"/>
    <dgm:cxn modelId="{B105244E-5EA5-4175-8987-7BCC6F6572D7}" type="presOf" srcId="{83EE5017-7A3A-4BCC-8E76-86F41D128D93}" destId="{E8BB7F22-DE02-46F3-BFD8-3AC80D67F1AF}" srcOrd="0" destOrd="0" presId="urn:microsoft.com/office/officeart/2008/layout/VerticalCurvedList"/>
    <dgm:cxn modelId="{EE4B2D70-EC8D-4FA7-B7C5-2885008587A4}" srcId="{88FAE57D-D39D-4068-90FD-0C0AD5CE3EBB}" destId="{AD2FDF1B-BD37-41C8-A14E-395E516D34E9}" srcOrd="1" destOrd="0" parTransId="{DBD1064B-1B98-446C-946A-6D3F4683D16B}" sibTransId="{D392A4FA-66EA-42A0-B43E-C63A0BD5B7AA}"/>
    <dgm:cxn modelId="{0AD3619A-B1AA-4047-BF1B-23231DAB31B4}" type="presOf" srcId="{0C64D294-AB1B-4DBB-9493-F63B8C4E630D}" destId="{DDD54612-ABC4-414B-96BC-7C4B5704EA2E}" srcOrd="0" destOrd="0" presId="urn:microsoft.com/office/officeart/2008/layout/VerticalCurvedList"/>
    <dgm:cxn modelId="{2D1373A2-8EC6-40F7-BE18-5372EEB023B2}" type="presOf" srcId="{1F848C90-95A6-40C1-B80E-F011DAB205E8}" destId="{494ECF3B-4A3F-4756-A6D9-95CA153C354B}"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734388C1-1063-4157-BC5D-EB3BEDD38746}" type="presOf" srcId="{19B6B33F-6288-44FB-9075-066538234414}" destId="{AD5690DB-99F0-4928-B5F5-D68DA0EF1F13}" srcOrd="0" destOrd="0" presId="urn:microsoft.com/office/officeart/2008/layout/VerticalCurvedList"/>
    <dgm:cxn modelId="{18FBEFE4-BA34-4F68-A677-72E6AF0D1BE8}" type="presOf" srcId="{D654F15E-212B-4E73-B735-555BF5B4E688}" destId="{2FABC47F-F474-4CFA-ADFC-4479E76C693C}" srcOrd="0" destOrd="0" presId="urn:microsoft.com/office/officeart/2008/layout/VerticalCurvedList"/>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CD0F2813-141E-4D3F-AC8F-6BB2AA85E91E}" type="presParOf" srcId="{B4DF866C-2B1F-4823-9F12-33BCEC5D7201}" destId="{73BB376E-5116-41F0-AAA9-41B658D4462D}" srcOrd="3" destOrd="0" presId="urn:microsoft.com/office/officeart/2008/layout/VerticalCurvedList"/>
    <dgm:cxn modelId="{21CA1AE9-78F4-4D38-9DDF-0E10C31E8E8D}" type="presParOf" srcId="{B4DF866C-2B1F-4823-9F12-33BCEC5D7201}" destId="{D73E1A7D-1B0B-4D01-8A7E-EB1524FAD2B0}" srcOrd="4" destOrd="0" presId="urn:microsoft.com/office/officeart/2008/layout/VerticalCurvedList"/>
    <dgm:cxn modelId="{0CE69B6D-3779-4E62-A46A-70D22D1F3080}" type="presParOf" srcId="{D73E1A7D-1B0B-4D01-8A7E-EB1524FAD2B0}" destId="{2C1EC78D-7FDC-4DC6-8D1C-C9642F2AF189}" srcOrd="0" destOrd="0" presId="urn:microsoft.com/office/officeart/2008/layout/VerticalCurvedList"/>
    <dgm:cxn modelId="{C7742A42-92B9-44B9-9AE2-5F8C1B6001BD}" type="presParOf" srcId="{B4DF866C-2B1F-4823-9F12-33BCEC5D7201}" destId="{AD5690DB-99F0-4928-B5F5-D68DA0EF1F13}" srcOrd="5" destOrd="0" presId="urn:microsoft.com/office/officeart/2008/layout/VerticalCurvedList"/>
    <dgm:cxn modelId="{C6460127-31E8-4429-AE9B-91B07FEF5EE5}" type="presParOf" srcId="{B4DF866C-2B1F-4823-9F12-33BCEC5D7201}" destId="{8F784ECE-7138-4118-AAE3-0A1C7F334BC5}" srcOrd="6" destOrd="0" presId="urn:microsoft.com/office/officeart/2008/layout/VerticalCurvedList"/>
    <dgm:cxn modelId="{BF931032-DEC8-4C0D-B35A-5E77F63207AF}" type="presParOf" srcId="{8F784ECE-7138-4118-AAE3-0A1C7F334BC5}" destId="{42D08A20-2648-4738-A508-9D8041F18FDF}" srcOrd="0" destOrd="0" presId="urn:microsoft.com/office/officeart/2008/layout/VerticalCurvedList"/>
    <dgm:cxn modelId="{E304B4B2-A48E-4593-80C2-4C2D7E0D5436}" type="presParOf" srcId="{B4DF866C-2B1F-4823-9F12-33BCEC5D7201}" destId="{494ECF3B-4A3F-4756-A6D9-95CA153C354B}" srcOrd="7" destOrd="0" presId="urn:microsoft.com/office/officeart/2008/layout/VerticalCurvedList"/>
    <dgm:cxn modelId="{C8572A6C-5F11-4D1F-AC7B-95DB71A370A3}" type="presParOf" srcId="{B4DF866C-2B1F-4823-9F12-33BCEC5D7201}" destId="{507C0AAC-E67E-4F51-B59B-DF5399F5832F}" srcOrd="8" destOrd="0" presId="urn:microsoft.com/office/officeart/2008/layout/VerticalCurvedList"/>
    <dgm:cxn modelId="{AA40CE53-2A8B-4B91-B817-4156251692AB}" type="presParOf" srcId="{507C0AAC-E67E-4F51-B59B-DF5399F5832F}" destId="{0E288FE7-4067-48A6-9AF9-3AB5284FF6AB}" srcOrd="0" destOrd="0" presId="urn:microsoft.com/office/officeart/2008/layout/VerticalCurvedList"/>
    <dgm:cxn modelId="{721A23E6-F65E-42F3-80CB-0A3C1305DDB4}" type="presParOf" srcId="{B4DF866C-2B1F-4823-9F12-33BCEC5D7201}" destId="{DDD54612-ABC4-414B-96BC-7C4B5704EA2E}" srcOrd="9" destOrd="0" presId="urn:microsoft.com/office/officeart/2008/layout/VerticalCurvedList"/>
    <dgm:cxn modelId="{9FE736AD-E7C8-4708-AB05-DCF5E21D57E6}" type="presParOf" srcId="{B4DF866C-2B1F-4823-9F12-33BCEC5D7201}" destId="{A022F6BF-30CA-4100-A0C4-DF7DB291B217}" srcOrd="10" destOrd="0" presId="urn:microsoft.com/office/officeart/2008/layout/VerticalCurvedList"/>
    <dgm:cxn modelId="{4824D4DD-7AEF-444B-9079-8D7670A46136}" type="presParOf" srcId="{A022F6BF-30CA-4100-A0C4-DF7DB291B217}" destId="{D7DD96AC-BDF6-4D9C-8106-A4BA5177B84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7613EA6-0829-4A5B-B4D4-7B8FD7B283E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i-FI"/>
        </a:p>
      </dgm:t>
    </dgm:pt>
    <dgm:pt modelId="{EB8A2BF4-93B1-49F8-A3DD-24DEE2B6D5BD}">
      <dgm:prSet phldrT="[Teksti]" custT="1"/>
      <dgm:spPr>
        <a:solidFill>
          <a:srgbClr val="E50064"/>
        </a:solidFill>
        <a:ln>
          <a:solidFill>
            <a:schemeClr val="bg1"/>
          </a:solidFill>
        </a:ln>
      </dgm:spPr>
      <dgm:t>
        <a:bodyPr/>
        <a:lstStyle/>
        <a:p>
          <a:pPr algn="l"/>
          <a:r>
            <a:rPr lang="en-GB" sz="3600" b="1" baseline="0" dirty="0">
              <a:solidFill>
                <a:schemeClr val="bg1"/>
              </a:solidFill>
              <a:latin typeface="Calibri"/>
            </a:rPr>
            <a:t>VALUE IN COMMUNITY</a:t>
          </a:r>
        </a:p>
      </dgm:t>
    </dgm:pt>
    <dgm:pt modelId="{1253F397-E958-4ADB-B405-11EF908192B4}" type="parTrans" cxnId="{ACB2FFD2-BB5D-4B7B-A616-E74BC78D1414}">
      <dgm:prSet/>
      <dgm:spPr/>
      <dgm:t>
        <a:bodyPr/>
        <a:lstStyle/>
        <a:p>
          <a:endParaRPr lang="fi-FI"/>
        </a:p>
      </dgm:t>
    </dgm:pt>
    <dgm:pt modelId="{EFA61CAC-538F-4C18-9DD6-3006ABFD94FB}" type="sibTrans" cxnId="{ACB2FFD2-BB5D-4B7B-A616-E74BC78D1414}">
      <dgm:prSet/>
      <dgm:spPr>
        <a:ln>
          <a:noFill/>
        </a:ln>
      </dgm:spPr>
      <dgm:t>
        <a:bodyPr/>
        <a:lstStyle/>
        <a:p>
          <a:pPr algn="ctr"/>
          <a:endParaRPr lang="fi-FI" sz="3300" baseline="0">
            <a:solidFill>
              <a:schemeClr val="bg1"/>
            </a:solidFill>
            <a:latin typeface="Calibri" panose="020F0502020204030204" pitchFamily="34" charset="0"/>
          </a:endParaRPr>
        </a:p>
      </dgm:t>
    </dgm:pt>
    <dgm:pt modelId="{E9C7BCF7-7D68-4D10-8C86-3B0544B1AA94}">
      <dgm:prSet custT="1"/>
      <dgm:spPr>
        <a:solidFill>
          <a:srgbClr val="E50064"/>
        </a:solidFill>
        <a:ln>
          <a:noFill/>
        </a:ln>
      </dgm:spPr>
      <dgm:t>
        <a:bodyPr/>
        <a:lstStyle/>
        <a:p>
          <a:pPr algn="l"/>
          <a:r>
            <a:rPr lang="en-GB" sz="1800" b="0" baseline="0">
              <a:solidFill>
                <a:schemeClr val="bg1"/>
              </a:solidFill>
              <a:latin typeface="+mn-lt"/>
            </a:rPr>
            <a:t>To enable an open, respectful and equal community in which everyone can safely exercise and engage in according to their own goals and from their own starting points.</a:t>
          </a:r>
        </a:p>
      </dgm:t>
    </dgm:pt>
    <dgm:pt modelId="{C9280521-1D59-4B0F-AAD6-813BE678BE3F}" type="parTrans" cxnId="{C9831015-D69A-4B3F-B420-D12E77E2195B}">
      <dgm:prSet/>
      <dgm:spPr/>
      <dgm:t>
        <a:bodyPr/>
        <a:lstStyle/>
        <a:p>
          <a:endParaRPr lang="fi-FI"/>
        </a:p>
      </dgm:t>
    </dgm:pt>
    <dgm:pt modelId="{849B3A54-B3AF-4D35-9CC8-5F7D5464C5E5}" type="sibTrans" cxnId="{C9831015-D69A-4B3F-B420-D12E77E2195B}">
      <dgm:prSet/>
      <dgm:spPr/>
      <dgm:t>
        <a:bodyPr/>
        <a:lstStyle/>
        <a:p>
          <a:endParaRPr lang="fi-FI"/>
        </a:p>
      </dgm:t>
    </dgm:pt>
    <dgm:pt modelId="{580F244A-B3CA-4552-9DE3-D963EE974A3D}">
      <dgm:prSet custT="1"/>
      <dgm:spPr>
        <a:solidFill>
          <a:srgbClr val="E50064"/>
        </a:solidFill>
        <a:ln>
          <a:noFill/>
        </a:ln>
      </dgm:spPr>
      <dgm:t>
        <a:bodyPr/>
        <a:lstStyle/>
        <a:p>
          <a:pPr algn="l"/>
          <a:r>
            <a:rPr lang="en-GB" sz="2000" b="0" baseline="0" dirty="0">
              <a:solidFill>
                <a:schemeClr val="bg1"/>
              </a:solidFill>
              <a:latin typeface="Calibri" panose="020F0502020204030204" pitchFamily="34" charset="0"/>
            </a:rPr>
            <a:t>To strengthen the sense of belonging in the community and clarify the operating methods concerning intervention in inappropriate behaviour.</a:t>
          </a:r>
        </a:p>
      </dgm:t>
    </dgm:pt>
    <dgm:pt modelId="{31B6B6E3-53D9-495D-9CDF-9B2FB58ED0B2}" type="parTrans" cxnId="{C5ED594C-D6D6-4580-9522-706A6D1BE589}">
      <dgm:prSet/>
      <dgm:spPr/>
      <dgm:t>
        <a:bodyPr/>
        <a:lstStyle/>
        <a:p>
          <a:endParaRPr lang="fi-FI"/>
        </a:p>
      </dgm:t>
    </dgm:pt>
    <dgm:pt modelId="{515256CB-05A7-4B72-A2AE-91D746CB434A}" type="sibTrans" cxnId="{C5ED594C-D6D6-4580-9522-706A6D1BE589}">
      <dgm:prSet/>
      <dgm:spPr/>
      <dgm:t>
        <a:bodyPr/>
        <a:lstStyle/>
        <a:p>
          <a:endParaRPr lang="fi-FI"/>
        </a:p>
      </dgm:t>
    </dgm:pt>
    <dgm:pt modelId="{12317117-8269-4C59-8F3F-5F993AAF2D96}" type="pres">
      <dgm:prSet presAssocID="{C7613EA6-0829-4A5B-B4D4-7B8FD7B283EA}" presName="Name0" presStyleCnt="0">
        <dgm:presLayoutVars>
          <dgm:chMax val="7"/>
          <dgm:chPref val="7"/>
          <dgm:dir/>
        </dgm:presLayoutVars>
      </dgm:prSet>
      <dgm:spPr/>
    </dgm:pt>
    <dgm:pt modelId="{E9A96729-1DED-4E7B-9A79-CDA5021A199E}" type="pres">
      <dgm:prSet presAssocID="{C7613EA6-0829-4A5B-B4D4-7B8FD7B283EA}" presName="Name1" presStyleCnt="0"/>
      <dgm:spPr/>
    </dgm:pt>
    <dgm:pt modelId="{C7212B92-3716-4E96-8DEB-EC51283C6226}" type="pres">
      <dgm:prSet presAssocID="{C7613EA6-0829-4A5B-B4D4-7B8FD7B283EA}" presName="cycle" presStyleCnt="0"/>
      <dgm:spPr/>
    </dgm:pt>
    <dgm:pt modelId="{966B2AB0-7842-44AB-92CD-FA5B3E5AA878}" type="pres">
      <dgm:prSet presAssocID="{C7613EA6-0829-4A5B-B4D4-7B8FD7B283EA}" presName="srcNode" presStyleLbl="node1" presStyleIdx="0" presStyleCnt="3"/>
      <dgm:spPr/>
    </dgm:pt>
    <dgm:pt modelId="{55BCB046-7B73-46D8-9AB1-D1E7AE278A44}" type="pres">
      <dgm:prSet presAssocID="{C7613EA6-0829-4A5B-B4D4-7B8FD7B283EA}" presName="conn" presStyleLbl="parChTrans1D2" presStyleIdx="0" presStyleCnt="1"/>
      <dgm:spPr/>
    </dgm:pt>
    <dgm:pt modelId="{96C6B514-3981-493E-9EA9-24465BA9FED7}" type="pres">
      <dgm:prSet presAssocID="{C7613EA6-0829-4A5B-B4D4-7B8FD7B283EA}" presName="extraNode" presStyleLbl="node1" presStyleIdx="0" presStyleCnt="3"/>
      <dgm:spPr/>
    </dgm:pt>
    <dgm:pt modelId="{2AC01105-2ABA-4B11-994C-55E3029A5269}" type="pres">
      <dgm:prSet presAssocID="{C7613EA6-0829-4A5B-B4D4-7B8FD7B283EA}" presName="dstNode" presStyleLbl="node1" presStyleIdx="0" presStyleCnt="3"/>
      <dgm:spPr/>
    </dgm:pt>
    <dgm:pt modelId="{72087950-082E-4634-93B0-537888FC0B99}" type="pres">
      <dgm:prSet presAssocID="{EB8A2BF4-93B1-49F8-A3DD-24DEE2B6D5BD}" presName="text_1" presStyleLbl="node1" presStyleIdx="0" presStyleCnt="3" custLinFactNeighborX="757" custLinFactNeighborY="-1649">
        <dgm:presLayoutVars>
          <dgm:bulletEnabled val="1"/>
        </dgm:presLayoutVars>
      </dgm:prSet>
      <dgm:spPr/>
    </dgm:pt>
    <dgm:pt modelId="{6B450DB6-DB0C-4372-81D2-8A63C7830F47}" type="pres">
      <dgm:prSet presAssocID="{EB8A2BF4-93B1-49F8-A3DD-24DEE2B6D5BD}" presName="accent_1" presStyleCnt="0"/>
      <dgm:spPr/>
    </dgm:pt>
    <dgm:pt modelId="{69AA8992-15D3-47E1-A91E-57D078752155}" type="pres">
      <dgm:prSet presAssocID="{EB8A2BF4-93B1-49F8-A3DD-24DEE2B6D5BD}" presName="accentRepeatNode" presStyleLbl="solidFgAcc1" presStyleIdx="0" presStyleCnt="3" custLinFactNeighborX="2269" custLinFactNeighborY="3552"/>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DEC6AABE-E29A-4828-A707-DCA33377AFCE}" type="pres">
      <dgm:prSet presAssocID="{E9C7BCF7-7D68-4D10-8C86-3B0544B1AA94}" presName="text_2" presStyleLbl="node1" presStyleIdx="1" presStyleCnt="3" custScaleX="107094" custScaleY="98932" custLinFactNeighborX="-2165" custLinFactNeighborY="4440">
        <dgm:presLayoutVars>
          <dgm:bulletEnabled val="1"/>
        </dgm:presLayoutVars>
      </dgm:prSet>
      <dgm:spPr/>
    </dgm:pt>
    <dgm:pt modelId="{B05E9B31-6BCA-4BA9-AFF1-63F1318EA477}" type="pres">
      <dgm:prSet presAssocID="{E9C7BCF7-7D68-4D10-8C86-3B0544B1AA94}" presName="accent_2" presStyleCnt="0"/>
      <dgm:spPr/>
    </dgm:pt>
    <dgm:pt modelId="{E458BE61-A50E-4D3C-A42A-0335C54F6BD0}" type="pres">
      <dgm:prSet presAssocID="{E9C7BCF7-7D68-4D10-8C86-3B0544B1AA94}" presName="accentRepeatNode" presStyleLbl="solidFgAcc1" presStyleIdx="1" presStyleCnt="3" custLinFactNeighborX="-21628" custLinFactNeighborY="3552"/>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4761E233-8D1E-46B4-8F62-FF205A00B759}" type="pres">
      <dgm:prSet presAssocID="{580F244A-B3CA-4552-9DE3-D963EE974A3D}" presName="text_3" presStyleLbl="node1" presStyleIdx="2" presStyleCnt="3" custLinFactNeighborX="930" custLinFactNeighborY="-5875">
        <dgm:presLayoutVars>
          <dgm:bulletEnabled val="1"/>
        </dgm:presLayoutVars>
      </dgm:prSet>
      <dgm:spPr/>
    </dgm:pt>
    <dgm:pt modelId="{6DFDFCD4-782A-47D0-B84D-28717C36C2D9}" type="pres">
      <dgm:prSet presAssocID="{580F244A-B3CA-4552-9DE3-D963EE974A3D}" presName="accent_3" presStyleCnt="0"/>
      <dgm:spPr/>
    </dgm:pt>
    <dgm:pt modelId="{35A3D728-9F61-4946-80CD-2839139B1D38}" type="pres">
      <dgm:prSet presAssocID="{580F244A-B3CA-4552-9DE3-D963EE974A3D}" presName="accentRepeatNode" presStyleLbl="solidFgAcc1" presStyleIdx="2"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C9831015-D69A-4B3F-B420-D12E77E2195B}" srcId="{C7613EA6-0829-4A5B-B4D4-7B8FD7B283EA}" destId="{E9C7BCF7-7D68-4D10-8C86-3B0544B1AA94}" srcOrd="1" destOrd="0" parTransId="{C9280521-1D59-4B0F-AAD6-813BE678BE3F}" sibTransId="{849B3A54-B3AF-4D35-9CC8-5F7D5464C5E5}"/>
    <dgm:cxn modelId="{C5ED594C-D6D6-4580-9522-706A6D1BE589}" srcId="{C7613EA6-0829-4A5B-B4D4-7B8FD7B283EA}" destId="{580F244A-B3CA-4552-9DE3-D963EE974A3D}" srcOrd="2" destOrd="0" parTransId="{31B6B6E3-53D9-495D-9CDF-9B2FB58ED0B2}" sibTransId="{515256CB-05A7-4B72-A2AE-91D746CB434A}"/>
    <dgm:cxn modelId="{E0E3694D-D833-42D4-B53A-ADC098808630}" type="presOf" srcId="{E9C7BCF7-7D68-4D10-8C86-3B0544B1AA94}" destId="{DEC6AABE-E29A-4828-A707-DCA33377AFCE}" srcOrd="0" destOrd="0" presId="urn:microsoft.com/office/officeart/2008/layout/VerticalCurvedList"/>
    <dgm:cxn modelId="{2CA7E070-3F22-4F28-8DD4-CADEC84E7CA2}" type="presOf" srcId="{EFA61CAC-538F-4C18-9DD6-3006ABFD94FB}" destId="{55BCB046-7B73-46D8-9AB1-D1E7AE278A44}" srcOrd="0" destOrd="0" presId="urn:microsoft.com/office/officeart/2008/layout/VerticalCurvedList"/>
    <dgm:cxn modelId="{86370351-C181-437E-A943-5671596F2F62}" type="presOf" srcId="{C7613EA6-0829-4A5B-B4D4-7B8FD7B283EA}" destId="{12317117-8269-4C59-8F3F-5F993AAF2D96}" srcOrd="0" destOrd="0" presId="urn:microsoft.com/office/officeart/2008/layout/VerticalCurvedList"/>
    <dgm:cxn modelId="{B92DC984-A06F-4B1B-BC7C-70557504F632}" type="presOf" srcId="{580F244A-B3CA-4552-9DE3-D963EE974A3D}" destId="{4761E233-8D1E-46B4-8F62-FF205A00B759}" srcOrd="0" destOrd="0" presId="urn:microsoft.com/office/officeart/2008/layout/VerticalCurvedList"/>
    <dgm:cxn modelId="{ACB2FFD2-BB5D-4B7B-A616-E74BC78D1414}" srcId="{C7613EA6-0829-4A5B-B4D4-7B8FD7B283EA}" destId="{EB8A2BF4-93B1-49F8-A3DD-24DEE2B6D5BD}" srcOrd="0" destOrd="0" parTransId="{1253F397-E958-4ADB-B405-11EF908192B4}" sibTransId="{EFA61CAC-538F-4C18-9DD6-3006ABFD94FB}"/>
    <dgm:cxn modelId="{6512DCEE-01A7-4842-A726-0164D9AA0740}" type="presOf" srcId="{EB8A2BF4-93B1-49F8-A3DD-24DEE2B6D5BD}" destId="{72087950-082E-4634-93B0-537888FC0B99}" srcOrd="0" destOrd="0" presId="urn:microsoft.com/office/officeart/2008/layout/VerticalCurvedList"/>
    <dgm:cxn modelId="{E82F0129-9812-4206-A068-F0FE7A4D3B88}" type="presParOf" srcId="{12317117-8269-4C59-8F3F-5F993AAF2D96}" destId="{E9A96729-1DED-4E7B-9A79-CDA5021A199E}" srcOrd="0" destOrd="0" presId="urn:microsoft.com/office/officeart/2008/layout/VerticalCurvedList"/>
    <dgm:cxn modelId="{A020A028-4C94-45CC-9ADA-CBB109331668}" type="presParOf" srcId="{E9A96729-1DED-4E7B-9A79-CDA5021A199E}" destId="{C7212B92-3716-4E96-8DEB-EC51283C6226}" srcOrd="0" destOrd="0" presId="urn:microsoft.com/office/officeart/2008/layout/VerticalCurvedList"/>
    <dgm:cxn modelId="{ED6901D5-F5A0-4815-B117-8E4AB8678208}" type="presParOf" srcId="{C7212B92-3716-4E96-8DEB-EC51283C6226}" destId="{966B2AB0-7842-44AB-92CD-FA5B3E5AA878}" srcOrd="0" destOrd="0" presId="urn:microsoft.com/office/officeart/2008/layout/VerticalCurvedList"/>
    <dgm:cxn modelId="{AE738015-4689-44BA-8795-58C1FA34C7F0}" type="presParOf" srcId="{C7212B92-3716-4E96-8DEB-EC51283C6226}" destId="{55BCB046-7B73-46D8-9AB1-D1E7AE278A44}" srcOrd="1" destOrd="0" presId="urn:microsoft.com/office/officeart/2008/layout/VerticalCurvedList"/>
    <dgm:cxn modelId="{C9630E44-0A16-4679-BF09-ADE3DFFC21CC}" type="presParOf" srcId="{C7212B92-3716-4E96-8DEB-EC51283C6226}" destId="{96C6B514-3981-493E-9EA9-24465BA9FED7}" srcOrd="2" destOrd="0" presId="urn:microsoft.com/office/officeart/2008/layout/VerticalCurvedList"/>
    <dgm:cxn modelId="{786623A5-5D7D-4B7E-AD84-85406F18F6A1}" type="presParOf" srcId="{C7212B92-3716-4E96-8DEB-EC51283C6226}" destId="{2AC01105-2ABA-4B11-994C-55E3029A5269}" srcOrd="3" destOrd="0" presId="urn:microsoft.com/office/officeart/2008/layout/VerticalCurvedList"/>
    <dgm:cxn modelId="{3E3D955F-E760-4892-BF8B-F93372FCD33D}" type="presParOf" srcId="{E9A96729-1DED-4E7B-9A79-CDA5021A199E}" destId="{72087950-082E-4634-93B0-537888FC0B99}" srcOrd="1" destOrd="0" presId="urn:microsoft.com/office/officeart/2008/layout/VerticalCurvedList"/>
    <dgm:cxn modelId="{38E8470D-5DC7-4C8B-8AF9-074DFCA5736C}" type="presParOf" srcId="{E9A96729-1DED-4E7B-9A79-CDA5021A199E}" destId="{6B450DB6-DB0C-4372-81D2-8A63C7830F47}" srcOrd="2" destOrd="0" presId="urn:microsoft.com/office/officeart/2008/layout/VerticalCurvedList"/>
    <dgm:cxn modelId="{77864062-07F9-464E-912F-358F1CBB6D98}" type="presParOf" srcId="{6B450DB6-DB0C-4372-81D2-8A63C7830F47}" destId="{69AA8992-15D3-47E1-A91E-57D078752155}" srcOrd="0" destOrd="0" presId="urn:microsoft.com/office/officeart/2008/layout/VerticalCurvedList"/>
    <dgm:cxn modelId="{28BD09C3-E91D-4F2B-9929-4D92996E7EF9}" type="presParOf" srcId="{E9A96729-1DED-4E7B-9A79-CDA5021A199E}" destId="{DEC6AABE-E29A-4828-A707-DCA33377AFCE}" srcOrd="3" destOrd="0" presId="urn:microsoft.com/office/officeart/2008/layout/VerticalCurvedList"/>
    <dgm:cxn modelId="{D3A3AEEE-5C05-40CB-9AF4-5C405BD039F4}" type="presParOf" srcId="{E9A96729-1DED-4E7B-9A79-CDA5021A199E}" destId="{B05E9B31-6BCA-4BA9-AFF1-63F1318EA477}" srcOrd="4" destOrd="0" presId="urn:microsoft.com/office/officeart/2008/layout/VerticalCurvedList"/>
    <dgm:cxn modelId="{4C6885CA-F8A0-49D6-9393-DAD56E1C3C34}" type="presParOf" srcId="{B05E9B31-6BCA-4BA9-AFF1-63F1318EA477}" destId="{E458BE61-A50E-4D3C-A42A-0335C54F6BD0}" srcOrd="0" destOrd="0" presId="urn:microsoft.com/office/officeart/2008/layout/VerticalCurvedList"/>
    <dgm:cxn modelId="{E8AE7CE1-96DF-4EF2-8A44-04135A25FFED}" type="presParOf" srcId="{E9A96729-1DED-4E7B-9A79-CDA5021A199E}" destId="{4761E233-8D1E-46B4-8F62-FF205A00B759}" srcOrd="5" destOrd="0" presId="urn:microsoft.com/office/officeart/2008/layout/VerticalCurvedList"/>
    <dgm:cxn modelId="{0A1D96AC-7A9D-4675-83CB-6013F592842D}" type="presParOf" srcId="{E9A96729-1DED-4E7B-9A79-CDA5021A199E}" destId="{6DFDFCD4-782A-47D0-B84D-28717C36C2D9}" srcOrd="6" destOrd="0" presId="urn:microsoft.com/office/officeart/2008/layout/VerticalCurvedList"/>
    <dgm:cxn modelId="{1254256F-32D9-487A-BA9E-AECDE3966A7E}" type="presParOf" srcId="{6DFDFCD4-782A-47D0-B84D-28717C36C2D9}" destId="{35A3D728-9F61-4946-80CD-2839139B1D3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fi-FI"/>
        </a:p>
      </dgm:t>
    </dgm:pt>
    <dgm:pt modelId="{589A1838-35E9-4CCB-A490-A16103F77B7E}">
      <dgm:prSet custT="1"/>
      <dgm:spPr>
        <a:solidFill>
          <a:srgbClr val="E50064"/>
        </a:solidFill>
      </dgm:spPr>
      <dgm:t>
        <a:bodyPr spcFirstLastPara="0" vert="horz" wrap="square" lIns="868777" tIns="83820" rIns="83820" bIns="83820" numCol="1" spcCol="1270" anchor="ctr" anchorCtr="0"/>
        <a:lstStyle/>
        <a:p>
          <a:pPr algn="l"/>
          <a:r>
            <a:rPr lang="fi-FI" sz="2200" baseline="0" dirty="0"/>
            <a:t>To </a:t>
          </a:r>
          <a:r>
            <a:rPr lang="fi-FI" sz="2200" baseline="0" dirty="0" err="1"/>
            <a:t>promote</a:t>
          </a:r>
          <a:r>
            <a:rPr lang="fi-FI" sz="2200" baseline="0" dirty="0"/>
            <a:t> </a:t>
          </a:r>
          <a:r>
            <a:rPr lang="fi-FI" sz="2200" baseline="0" dirty="0" err="1"/>
            <a:t>physically</a:t>
          </a:r>
          <a:r>
            <a:rPr lang="fi-FI" sz="2200" baseline="0" dirty="0"/>
            <a:t> </a:t>
          </a:r>
          <a:r>
            <a:rPr lang="fi-FI" sz="2200" baseline="0" dirty="0" err="1"/>
            <a:t>active</a:t>
          </a:r>
          <a:r>
            <a:rPr lang="fi-FI" sz="2200" baseline="0" dirty="0"/>
            <a:t> </a:t>
          </a:r>
          <a:r>
            <a:rPr lang="fi-FI" sz="2200" baseline="0" dirty="0" err="1"/>
            <a:t>lifestyle</a:t>
          </a:r>
          <a:r>
            <a:rPr lang="fi-FI" sz="2200" baseline="0" dirty="0"/>
            <a:t> of </a:t>
          </a:r>
          <a:r>
            <a:rPr lang="fi-FI" sz="2200" baseline="0" dirty="0" err="1"/>
            <a:t>equestrians</a:t>
          </a:r>
          <a:r>
            <a:rPr lang="fi-FI" sz="2200" baseline="0" dirty="0"/>
            <a:t>.</a:t>
          </a:r>
        </a:p>
      </dgm:t>
    </dgm:pt>
    <dgm:pt modelId="{D2CCD1B4-522B-468F-9D20-023308202333}" type="parTrans" cxnId="{56B5A828-0627-4B1E-9054-698D79029D99}">
      <dgm:prSet/>
      <dgm:spPr/>
      <dgm:t>
        <a:bodyPr/>
        <a:lstStyle/>
        <a:p>
          <a:endParaRPr lang="fi-FI"/>
        </a:p>
      </dgm:t>
    </dgm:pt>
    <dgm:pt modelId="{38AF428C-5B72-41F9-AD01-20A1384448D3}" type="sibTrans" cxnId="{56B5A828-0627-4B1E-9054-698D79029D99}">
      <dgm:prSet/>
      <dgm:spPr/>
      <dgm:t>
        <a:bodyPr/>
        <a:lstStyle/>
        <a:p>
          <a:endParaRPr lang="fi-FI"/>
        </a:p>
      </dgm:t>
    </dgm:pt>
    <dgm:pt modelId="{D654F15E-212B-4E73-B735-555BF5B4E688}">
      <dgm:prSet phldrT="[Teksti]" custT="1"/>
      <dgm:spPr>
        <a:solidFill>
          <a:srgbClr val="E50064"/>
        </a:solidFill>
      </dgm:spPr>
      <dgm:t>
        <a:bodyPr/>
        <a:lstStyle/>
        <a:p>
          <a:pPr algn="l"/>
          <a:r>
            <a:rPr lang="en-GB" sz="3600" b="1" baseline="0" dirty="0">
              <a:latin typeface="+mj-lt"/>
            </a:rPr>
            <a:t>     GOALS 2024 </a:t>
          </a:r>
        </a:p>
      </dgm:t>
    </dgm:pt>
    <dgm:pt modelId="{83EE5017-7A3A-4BCC-8E76-86F41D128D93}" type="sibTrans" cxnId="{38C2213D-4966-4676-A7BB-E840B407031F}">
      <dgm:prSet/>
      <dgm:spPr>
        <a:ln>
          <a:solidFill>
            <a:srgbClr val="E50064"/>
          </a:solidFill>
        </a:ln>
      </dgm:spPr>
      <dgm:t>
        <a:bodyPr/>
        <a:lstStyle/>
        <a:p>
          <a:endParaRPr lang="fi-FI" baseline="0">
            <a:solidFill>
              <a:schemeClr val="bg1"/>
            </a:solidFill>
          </a:endParaRPr>
        </a:p>
      </dgm:t>
    </dgm:pt>
    <dgm:pt modelId="{753D9DC2-C42D-4294-8667-6857C2D2EB89}" type="parTrans" cxnId="{38C2213D-4966-4676-A7BB-E840B407031F}">
      <dgm:prSet/>
      <dgm:spPr/>
      <dgm:t>
        <a:bodyPr/>
        <a:lstStyle/>
        <a:p>
          <a:endParaRPr lang="fi-FI"/>
        </a:p>
      </dgm:t>
    </dgm:pt>
    <dgm:pt modelId="{1EDA21A0-81BF-4641-8711-2E5689559DC3}">
      <dgm:prSet custT="1"/>
      <dgm:spPr>
        <a:solidFill>
          <a:srgbClr val="E50064"/>
        </a:solidFill>
      </dgm:spPr>
      <dgm:t>
        <a:bodyPr/>
        <a:lstStyle/>
        <a:p>
          <a:r>
            <a:rPr lang="fi-FI" sz="2200" baseline="0" dirty="0"/>
            <a:t>To increase the equine community’s sense of belonging, inclusion, as well as appreciation and respect towards others. </a:t>
          </a:r>
        </a:p>
      </dgm:t>
    </dgm:pt>
    <dgm:pt modelId="{CABB2868-1718-460B-8CCD-2C0907C43C6B}" type="parTrans" cxnId="{A29BF3B9-45FA-41AB-ABED-739A15879360}">
      <dgm:prSet/>
      <dgm:spPr/>
      <dgm:t>
        <a:bodyPr/>
        <a:lstStyle/>
        <a:p>
          <a:endParaRPr lang="fi-FI"/>
        </a:p>
      </dgm:t>
    </dgm:pt>
    <dgm:pt modelId="{87DC0672-ABB2-46C1-9FEF-73FEBD9F6BA2}" type="sibTrans" cxnId="{A29BF3B9-45FA-41AB-ABED-739A15879360}">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3"/>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3"/>
      <dgm:spPr/>
    </dgm:pt>
    <dgm:pt modelId="{0C7EF525-BB2A-430E-A955-E32E45BA2911}" type="pres">
      <dgm:prSet presAssocID="{88FAE57D-D39D-4068-90FD-0C0AD5CE3EBB}" presName="dstNode" presStyleLbl="node1" presStyleIdx="0" presStyleCnt="3"/>
      <dgm:spPr/>
    </dgm:pt>
    <dgm:pt modelId="{2FABC47F-F474-4CFA-ADFC-4479E76C693C}" type="pres">
      <dgm:prSet presAssocID="{D654F15E-212B-4E73-B735-555BF5B4E688}" presName="text_1" presStyleLbl="node1" presStyleIdx="0" presStyleCnt="3" custScaleY="91141" custLinFactNeighborX="-608" custLinFactNeighborY="-3705">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3" custScaleX="100788" custScaleY="99501" custLinFactNeighborX="2274" custLinFactNeighborY="581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8AE90666-6982-48AE-BF1A-1E6FCD2DC2FD}" type="pres">
      <dgm:prSet presAssocID="{589A1838-35E9-4CCB-A490-A16103F77B7E}" presName="text_2" presStyleLbl="node1" presStyleIdx="1" presStyleCnt="3">
        <dgm:presLayoutVars>
          <dgm:bulletEnabled val="1"/>
        </dgm:presLayoutVars>
      </dgm:prSet>
      <dgm:spPr/>
    </dgm:pt>
    <dgm:pt modelId="{1B2E2D3E-D1E9-44DD-95B6-CBBCFCAE5D7B}" type="pres">
      <dgm:prSet presAssocID="{589A1838-35E9-4CCB-A490-A16103F77B7E}" presName="accent_2" presStyleCnt="0"/>
      <dgm:spPr/>
    </dgm:pt>
    <dgm:pt modelId="{E07BD563-4E12-47CC-9CE8-C2D5C5B1C471}" type="pres">
      <dgm:prSet presAssocID="{589A1838-35E9-4CCB-A490-A16103F77B7E}" presName="accentRepeatNode" presStyleLbl="solidFgAcc1" presStyleIdx="1" presStyleCnt="3" custLinFactNeighborX="3840" custLinFactNeighborY="1280"/>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CB781BAF-533C-42D3-B4D7-10574E683428}" type="pres">
      <dgm:prSet presAssocID="{1EDA21A0-81BF-4641-8711-2E5689559DC3}" presName="text_3" presStyleLbl="node1" presStyleIdx="2" presStyleCnt="3">
        <dgm:presLayoutVars>
          <dgm:bulletEnabled val="1"/>
        </dgm:presLayoutVars>
      </dgm:prSet>
      <dgm:spPr/>
    </dgm:pt>
    <dgm:pt modelId="{2A9DB81C-1DCF-46C0-8D7D-E36DCBB892D4}" type="pres">
      <dgm:prSet presAssocID="{1EDA21A0-81BF-4641-8711-2E5689559DC3}" presName="accent_3" presStyleCnt="0"/>
      <dgm:spPr/>
    </dgm:pt>
    <dgm:pt modelId="{9F164DE6-A352-4C1B-965D-ED8A31D09578}" type="pres">
      <dgm:prSet presAssocID="{1EDA21A0-81BF-4641-8711-2E5689559DC3}" presName="accentRepeatNode" presStyleLbl="solidFgAcc1" presStyleIdx="2"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56B5A828-0627-4B1E-9054-698D79029D99}" srcId="{88FAE57D-D39D-4068-90FD-0C0AD5CE3EBB}" destId="{589A1838-35E9-4CCB-A490-A16103F77B7E}" srcOrd="1" destOrd="0" parTransId="{D2CCD1B4-522B-468F-9D20-023308202333}" sibTransId="{38AF428C-5B72-41F9-AD01-20A1384448D3}"/>
    <dgm:cxn modelId="{A8327037-AC81-4820-8B0C-DEF15D891B7B}" type="presOf" srcId="{1EDA21A0-81BF-4641-8711-2E5689559DC3}" destId="{CB781BAF-533C-42D3-B4D7-10574E683428}" srcOrd="0" destOrd="0" presId="urn:microsoft.com/office/officeart/2008/layout/VerticalCurvedList"/>
    <dgm:cxn modelId="{38C2213D-4966-4676-A7BB-E840B407031F}" srcId="{88FAE57D-D39D-4068-90FD-0C0AD5CE3EBB}" destId="{D654F15E-212B-4E73-B735-555BF5B4E688}" srcOrd="0" destOrd="0" parTransId="{753D9DC2-C42D-4294-8667-6857C2D2EB89}" sibTransId="{83EE5017-7A3A-4BCC-8E76-86F41D128D93}"/>
    <dgm:cxn modelId="{B105244E-5EA5-4175-8987-7BCC6F6572D7}" type="presOf" srcId="{83EE5017-7A3A-4BCC-8E76-86F41D128D93}" destId="{E8BB7F22-DE02-46F3-BFD8-3AC80D67F1AF}" srcOrd="0" destOrd="0" presId="urn:microsoft.com/office/officeart/2008/layout/VerticalCurvedList"/>
    <dgm:cxn modelId="{BEC40B89-20EC-4E1F-8BF2-4FE43936920D}" type="presOf" srcId="{589A1838-35E9-4CCB-A490-A16103F77B7E}" destId="{8AE90666-6982-48AE-BF1A-1E6FCD2DC2FD}"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A29BF3B9-45FA-41AB-ABED-739A15879360}" srcId="{88FAE57D-D39D-4068-90FD-0C0AD5CE3EBB}" destId="{1EDA21A0-81BF-4641-8711-2E5689559DC3}" srcOrd="2" destOrd="0" parTransId="{CABB2868-1718-460B-8CCD-2C0907C43C6B}" sibTransId="{87DC0672-ABB2-46C1-9FEF-73FEBD9F6BA2}"/>
    <dgm:cxn modelId="{18FBEFE4-BA34-4F68-A677-72E6AF0D1BE8}" type="presOf" srcId="{D654F15E-212B-4E73-B735-555BF5B4E688}" destId="{2FABC47F-F474-4CFA-ADFC-4479E76C693C}" srcOrd="0" destOrd="0" presId="urn:microsoft.com/office/officeart/2008/layout/VerticalCurvedList"/>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58EAC830-A9FC-44CC-B123-766DCA03044C}" type="presParOf" srcId="{B4DF866C-2B1F-4823-9F12-33BCEC5D7201}" destId="{8AE90666-6982-48AE-BF1A-1E6FCD2DC2FD}" srcOrd="3" destOrd="0" presId="urn:microsoft.com/office/officeart/2008/layout/VerticalCurvedList"/>
    <dgm:cxn modelId="{1E105D8C-8337-45A1-986A-6FFF437A77F5}" type="presParOf" srcId="{B4DF866C-2B1F-4823-9F12-33BCEC5D7201}" destId="{1B2E2D3E-D1E9-44DD-95B6-CBBCFCAE5D7B}" srcOrd="4" destOrd="0" presId="urn:microsoft.com/office/officeart/2008/layout/VerticalCurvedList"/>
    <dgm:cxn modelId="{DAD1D423-BA42-415C-AEF6-C811B1E4BC7A}" type="presParOf" srcId="{1B2E2D3E-D1E9-44DD-95B6-CBBCFCAE5D7B}" destId="{E07BD563-4E12-47CC-9CE8-C2D5C5B1C471}" srcOrd="0" destOrd="0" presId="urn:microsoft.com/office/officeart/2008/layout/VerticalCurvedList"/>
    <dgm:cxn modelId="{DDAD8A53-6D6D-4F0F-92AD-231963F81188}" type="presParOf" srcId="{B4DF866C-2B1F-4823-9F12-33BCEC5D7201}" destId="{CB781BAF-533C-42D3-B4D7-10574E683428}" srcOrd="5" destOrd="0" presId="urn:microsoft.com/office/officeart/2008/layout/VerticalCurvedList"/>
    <dgm:cxn modelId="{CCC54D96-85A0-4FBD-8F21-E2F9B21A215C}" type="presParOf" srcId="{B4DF866C-2B1F-4823-9F12-33BCEC5D7201}" destId="{2A9DB81C-1DCF-46C0-8D7D-E36DCBB892D4}" srcOrd="6" destOrd="0" presId="urn:microsoft.com/office/officeart/2008/layout/VerticalCurvedList"/>
    <dgm:cxn modelId="{BDF6346A-368B-4483-B17E-6A67B6DBE925}" type="presParOf" srcId="{2A9DB81C-1DCF-46C0-8D7D-E36DCBB892D4}" destId="{9F164DE6-A352-4C1B-965D-ED8A31D0957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fi-FI"/>
        </a:p>
      </dgm:t>
    </dgm:pt>
    <dgm:pt modelId="{D654F15E-212B-4E73-B735-555BF5B4E688}">
      <dgm:prSet phldrT="[Teksti]" custT="1"/>
      <dgm:spPr>
        <a:solidFill>
          <a:srgbClr val="E50064"/>
        </a:solidFill>
      </dgm:spPr>
      <dgm:t>
        <a:bodyPr/>
        <a:lstStyle/>
        <a:p>
          <a:pPr algn="l" rtl="0"/>
          <a:r>
            <a:rPr lang="en-GB" sz="3600" b="1" baseline="0" dirty="0">
              <a:latin typeface="+mj-lt"/>
            </a:rPr>
            <a:t>      ACTIONS 2024</a:t>
          </a:r>
        </a:p>
      </dgm:t>
    </dgm:pt>
    <dgm:pt modelId="{83EE5017-7A3A-4BCC-8E76-86F41D128D93}" type="sibTrans" cxnId="{38C2213D-4966-4676-A7BB-E840B407031F}">
      <dgm:prSet/>
      <dgm:spPr>
        <a:ln>
          <a:solidFill>
            <a:srgbClr val="E50064"/>
          </a:solidFill>
        </a:ln>
      </dgm:spPr>
      <dgm:t>
        <a:bodyPr/>
        <a:lstStyle/>
        <a:p>
          <a:endParaRPr lang="fi-FI" baseline="0">
            <a:solidFill>
              <a:schemeClr val="bg1"/>
            </a:solidFill>
          </a:endParaRPr>
        </a:p>
      </dgm:t>
    </dgm:pt>
    <dgm:pt modelId="{753D9DC2-C42D-4294-8667-6857C2D2EB89}" type="parTrans" cxnId="{38C2213D-4966-4676-A7BB-E840B407031F}">
      <dgm:prSet/>
      <dgm:spPr/>
      <dgm:t>
        <a:bodyPr/>
        <a:lstStyle/>
        <a:p>
          <a:endParaRPr lang="fi-FI"/>
        </a:p>
      </dgm:t>
    </dgm:pt>
    <dgm:pt modelId="{94C47BE9-8749-4784-82F3-07C4B18CF05F}">
      <dgm:prSet custT="1"/>
      <dgm:spPr>
        <a:solidFill>
          <a:srgbClr val="E50064"/>
        </a:solidFill>
      </dgm:spPr>
      <dgm:t>
        <a:bodyPr/>
        <a:lstStyle/>
        <a:p>
          <a:r>
            <a:rPr lang="en-GB" sz="2000" kern="1200" baseline="0" dirty="0">
              <a:latin typeface="+mn-lt"/>
            </a:rPr>
            <a:t>To organise a fitness challenge and </a:t>
          </a:r>
          <a:r>
            <a:rPr lang="en-GB" sz="2000" kern="1200" baseline="0" dirty="0" err="1">
              <a:latin typeface="+mn-lt"/>
            </a:rPr>
            <a:t>othes</a:t>
          </a:r>
          <a:r>
            <a:rPr lang="en-GB" sz="2000" kern="1200" baseline="0" dirty="0">
              <a:latin typeface="+mn-lt"/>
            </a:rPr>
            <a:t> </a:t>
          </a:r>
          <a:r>
            <a:rPr lang="en-GB" sz="2000" kern="1200" baseline="0" dirty="0" err="1">
              <a:latin typeface="+mn-lt"/>
            </a:rPr>
            <a:t>activites</a:t>
          </a:r>
          <a:r>
            <a:rPr lang="en-GB" sz="2000" kern="1200" baseline="0" dirty="0">
              <a:latin typeface="+mn-lt"/>
            </a:rPr>
            <a:t> to promote physically active lifestyle. </a:t>
          </a:r>
        </a:p>
      </dgm:t>
    </dgm:pt>
    <dgm:pt modelId="{4C8229C2-B639-4E01-A9CE-5160B649CCB0}" type="parTrans" cxnId="{687C060C-C77D-4456-84F4-860F362423A8}">
      <dgm:prSet/>
      <dgm:spPr/>
      <dgm:t>
        <a:bodyPr/>
        <a:lstStyle/>
        <a:p>
          <a:endParaRPr lang="fi-FI"/>
        </a:p>
      </dgm:t>
    </dgm:pt>
    <dgm:pt modelId="{5CE1E608-A78B-4108-8F58-F0C6A308FA6C}" type="sibTrans" cxnId="{687C060C-C77D-4456-84F4-860F362423A8}">
      <dgm:prSet/>
      <dgm:spPr/>
      <dgm:t>
        <a:bodyPr/>
        <a:lstStyle/>
        <a:p>
          <a:endParaRPr lang="fi-FI"/>
        </a:p>
      </dgm:t>
    </dgm:pt>
    <dgm:pt modelId="{0E37390F-8201-4BB7-90EC-EC74AEDB721F}">
      <dgm:prSet custT="1"/>
      <dgm:spPr>
        <a:solidFill>
          <a:srgbClr val="E50064"/>
        </a:solidFill>
      </dgm:spPr>
      <dgm:t>
        <a:bodyPr/>
        <a:lstStyle/>
        <a:p>
          <a:r>
            <a:rPr lang="en-GB" sz="2000" baseline="0" dirty="0">
              <a:latin typeface="+mn-lt"/>
            </a:rPr>
            <a:t>To implement a member survey for club members and/or club operators.</a:t>
          </a:r>
          <a:endParaRPr lang="en-GB" sz="2000" baseline="0" dirty="0">
            <a:solidFill>
              <a:schemeClr val="bg1"/>
            </a:solidFill>
            <a:latin typeface="+mn-lt"/>
          </a:endParaRPr>
        </a:p>
      </dgm:t>
    </dgm:pt>
    <dgm:pt modelId="{34965E22-F898-42A4-AB32-52A1FEE744E3}" type="parTrans" cxnId="{CDCF5BEE-4765-4098-AAE2-1093486A38A4}">
      <dgm:prSet/>
      <dgm:spPr/>
      <dgm:t>
        <a:bodyPr/>
        <a:lstStyle/>
        <a:p>
          <a:endParaRPr lang="fi-FI"/>
        </a:p>
      </dgm:t>
    </dgm:pt>
    <dgm:pt modelId="{A7F02CFA-7EDA-4F8D-9D1F-ABD77BDEA1C5}" type="sibTrans" cxnId="{CDCF5BEE-4765-4098-AAE2-1093486A38A4}">
      <dgm:prSet/>
      <dgm:spPr/>
      <dgm:t>
        <a:bodyPr/>
        <a:lstStyle/>
        <a:p>
          <a:endParaRPr lang="fi-FI"/>
        </a:p>
      </dgm:t>
    </dgm:pt>
    <dgm:pt modelId="{E1EEF13B-F40B-4300-85F4-86082B4970CD}">
      <dgm:prSet custT="1"/>
      <dgm:spPr>
        <a:solidFill>
          <a:srgbClr val="E50064"/>
        </a:solidFill>
      </dgm:spPr>
      <dgm:t>
        <a:bodyPr/>
        <a:lstStyle/>
        <a:p>
          <a:pPr rtl="0"/>
          <a:r>
            <a:rPr lang="en-GB" sz="2000" baseline="0" dirty="0">
              <a:solidFill>
                <a:schemeClr val="bg1"/>
              </a:solidFill>
              <a:latin typeface="+mn-lt"/>
            </a:rPr>
            <a:t>To update the </a:t>
          </a:r>
          <a:r>
            <a:rPr lang="en-GB" sz="2000" baseline="0" dirty="0" err="1">
              <a:solidFill>
                <a:schemeClr val="bg1"/>
              </a:solidFill>
              <a:latin typeface="+mn-lt"/>
            </a:rPr>
            <a:t>Yhtä</a:t>
          </a:r>
          <a:r>
            <a:rPr lang="en-GB" sz="2000" baseline="0" dirty="0">
              <a:solidFill>
                <a:schemeClr val="bg1"/>
              </a:solidFill>
              <a:latin typeface="+mn-lt"/>
            </a:rPr>
            <a:t> </a:t>
          </a:r>
          <a:r>
            <a:rPr lang="en-GB" sz="2000" baseline="0" dirty="0" err="1">
              <a:solidFill>
                <a:schemeClr val="bg1"/>
              </a:solidFill>
              <a:latin typeface="+mn-lt"/>
            </a:rPr>
            <a:t>Jalkaa</a:t>
          </a:r>
          <a:r>
            <a:rPr lang="en-GB" sz="2000" baseline="0" dirty="0">
              <a:solidFill>
                <a:schemeClr val="bg1"/>
              </a:solidFill>
              <a:latin typeface="+mn-lt"/>
            </a:rPr>
            <a:t> - Fair Play guidelines. </a:t>
          </a:r>
        </a:p>
      </dgm:t>
    </dgm:pt>
    <dgm:pt modelId="{296D3ED4-B485-4502-B192-682C5BC03C00}" type="parTrans" cxnId="{14156E77-F4EE-4872-B54A-A8348E056174}">
      <dgm:prSet/>
      <dgm:spPr/>
      <dgm:t>
        <a:bodyPr/>
        <a:lstStyle/>
        <a:p>
          <a:endParaRPr lang="fi-FI"/>
        </a:p>
      </dgm:t>
    </dgm:pt>
    <dgm:pt modelId="{E6877DDA-03B5-4D22-9FF2-1391552A3F0E}" type="sibTrans" cxnId="{14156E77-F4EE-4872-B54A-A8348E056174}">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4"/>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4"/>
      <dgm:spPr/>
    </dgm:pt>
    <dgm:pt modelId="{0C7EF525-BB2A-430E-A955-E32E45BA2911}" type="pres">
      <dgm:prSet presAssocID="{88FAE57D-D39D-4068-90FD-0C0AD5CE3EBB}" presName="dstNode" presStyleLbl="node1" presStyleIdx="0" presStyleCnt="4"/>
      <dgm:spPr/>
    </dgm:pt>
    <dgm:pt modelId="{2FABC47F-F474-4CFA-ADFC-4479E76C693C}" type="pres">
      <dgm:prSet presAssocID="{D654F15E-212B-4E73-B735-555BF5B4E688}" presName="text_1" presStyleLbl="node1" presStyleIdx="0" presStyleCnt="4" custScaleY="121604" custLinFactNeighborX="-608" custLinFactNeighborY="3579">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4" custScaleX="105110" custScaleY="106042" custLinFactNeighborX="2994"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3E96A3D1-6C08-40BA-B83B-F6488770DF55}" type="pres">
      <dgm:prSet presAssocID="{94C47BE9-8749-4784-82F3-07C4B18CF05F}" presName="text_2" presStyleLbl="node1" presStyleIdx="1" presStyleCnt="4">
        <dgm:presLayoutVars>
          <dgm:bulletEnabled val="1"/>
        </dgm:presLayoutVars>
      </dgm:prSet>
      <dgm:spPr/>
    </dgm:pt>
    <dgm:pt modelId="{6B6326C6-61C4-40DD-AF89-F2C02E7FDEC1}" type="pres">
      <dgm:prSet presAssocID="{94C47BE9-8749-4784-82F3-07C4B18CF05F}" presName="accent_2" presStyleCnt="0"/>
      <dgm:spPr/>
    </dgm:pt>
    <dgm:pt modelId="{74B59574-2F76-4B6C-8FC4-7023668A4438}" type="pres">
      <dgm:prSet presAssocID="{94C47BE9-8749-4784-82F3-07C4B18CF05F}" presName="accentRepeatNode" presStyleLbl="solidFgAcc1" presStyleIdx="1"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4E64C6AC-F704-4B1D-B961-99DF2E88E5B1}" type="pres">
      <dgm:prSet presAssocID="{0E37390F-8201-4BB7-90EC-EC74AEDB721F}" presName="text_3" presStyleLbl="node1" presStyleIdx="2" presStyleCnt="4">
        <dgm:presLayoutVars>
          <dgm:bulletEnabled val="1"/>
        </dgm:presLayoutVars>
      </dgm:prSet>
      <dgm:spPr/>
    </dgm:pt>
    <dgm:pt modelId="{A67A6F81-0FD9-4DAD-B7E2-E3E231AA9557}" type="pres">
      <dgm:prSet presAssocID="{0E37390F-8201-4BB7-90EC-EC74AEDB721F}" presName="accent_3" presStyleCnt="0"/>
      <dgm:spPr/>
    </dgm:pt>
    <dgm:pt modelId="{751F98DC-1FF3-4D2E-953D-57CA6B34E6AB}" type="pres">
      <dgm:prSet presAssocID="{0E37390F-8201-4BB7-90EC-EC74AEDB721F}" presName="accentRepeatNode" presStyleLbl="solidFgAcc1" presStyleIdx="2"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6B191939-A3D4-4A26-A851-CE3A98D99D4F}" type="pres">
      <dgm:prSet presAssocID="{E1EEF13B-F40B-4300-85F4-86082B4970CD}" presName="text_4" presStyleLbl="node1" presStyleIdx="3" presStyleCnt="4">
        <dgm:presLayoutVars>
          <dgm:bulletEnabled val="1"/>
        </dgm:presLayoutVars>
      </dgm:prSet>
      <dgm:spPr/>
    </dgm:pt>
    <dgm:pt modelId="{8C19D5B2-7E8A-4D65-AE28-8126D0833BA5}" type="pres">
      <dgm:prSet presAssocID="{E1EEF13B-F40B-4300-85F4-86082B4970CD}" presName="accent_4" presStyleCnt="0"/>
      <dgm:spPr/>
    </dgm:pt>
    <dgm:pt modelId="{C13CC651-C762-4D8B-83C3-AB3C63AD846B}" type="pres">
      <dgm:prSet presAssocID="{E1EEF13B-F40B-4300-85F4-86082B4970CD}" presName="accentRepeatNode" presStyleLbl="solidFgAcc1" presStyleIdx="3"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687C060C-C77D-4456-84F4-860F362423A8}" srcId="{88FAE57D-D39D-4068-90FD-0C0AD5CE3EBB}" destId="{94C47BE9-8749-4784-82F3-07C4B18CF05F}" srcOrd="1" destOrd="0" parTransId="{4C8229C2-B639-4E01-A9CE-5160B649CCB0}" sibTransId="{5CE1E608-A78B-4108-8F58-F0C6A308FA6C}"/>
    <dgm:cxn modelId="{06E6E82B-7B56-4099-8149-C6CE4587BFFD}" type="presOf" srcId="{E1EEF13B-F40B-4300-85F4-86082B4970CD}" destId="{6B191939-A3D4-4A26-A851-CE3A98D99D4F}" srcOrd="0" destOrd="0" presId="urn:microsoft.com/office/officeart/2008/layout/VerticalCurvedList"/>
    <dgm:cxn modelId="{38C2213D-4966-4676-A7BB-E840B407031F}" srcId="{88FAE57D-D39D-4068-90FD-0C0AD5CE3EBB}" destId="{D654F15E-212B-4E73-B735-555BF5B4E688}" srcOrd="0" destOrd="0" parTransId="{753D9DC2-C42D-4294-8667-6857C2D2EB89}" sibTransId="{83EE5017-7A3A-4BCC-8E76-86F41D128D93}"/>
    <dgm:cxn modelId="{B105244E-5EA5-4175-8987-7BCC6F6572D7}" type="presOf" srcId="{83EE5017-7A3A-4BCC-8E76-86F41D128D93}" destId="{E8BB7F22-DE02-46F3-BFD8-3AC80D67F1AF}" srcOrd="0" destOrd="0" presId="urn:microsoft.com/office/officeart/2008/layout/VerticalCurvedList"/>
    <dgm:cxn modelId="{3BB9F454-E3FF-4E6F-8D2C-7E9D6B936012}" type="presOf" srcId="{94C47BE9-8749-4784-82F3-07C4B18CF05F}" destId="{3E96A3D1-6C08-40BA-B83B-F6488770DF55}" srcOrd="0" destOrd="0" presId="urn:microsoft.com/office/officeart/2008/layout/VerticalCurvedList"/>
    <dgm:cxn modelId="{14156E77-F4EE-4872-B54A-A8348E056174}" srcId="{88FAE57D-D39D-4068-90FD-0C0AD5CE3EBB}" destId="{E1EEF13B-F40B-4300-85F4-86082B4970CD}" srcOrd="3" destOrd="0" parTransId="{296D3ED4-B485-4502-B192-682C5BC03C00}" sibTransId="{E6877DDA-03B5-4D22-9FF2-1391552A3F0E}"/>
    <dgm:cxn modelId="{F687B2B0-A526-46E4-A993-78DE63F446D9}" type="presOf" srcId="{88FAE57D-D39D-4068-90FD-0C0AD5CE3EBB}" destId="{AB7EB9FF-EEA4-4894-A936-0343401F1FD8}" srcOrd="0" destOrd="0" presId="urn:microsoft.com/office/officeart/2008/layout/VerticalCurvedList"/>
    <dgm:cxn modelId="{7837E3B1-0458-47DC-A95B-3F7AFF49ECFB}" type="presOf" srcId="{0E37390F-8201-4BB7-90EC-EC74AEDB721F}" destId="{4E64C6AC-F704-4B1D-B961-99DF2E88E5B1}" srcOrd="0" destOrd="0" presId="urn:microsoft.com/office/officeart/2008/layout/VerticalCurvedList"/>
    <dgm:cxn modelId="{18FBEFE4-BA34-4F68-A677-72E6AF0D1BE8}" type="presOf" srcId="{D654F15E-212B-4E73-B735-555BF5B4E688}" destId="{2FABC47F-F474-4CFA-ADFC-4479E76C693C}" srcOrd="0" destOrd="0" presId="urn:microsoft.com/office/officeart/2008/layout/VerticalCurvedList"/>
    <dgm:cxn modelId="{CDCF5BEE-4765-4098-AAE2-1093486A38A4}" srcId="{88FAE57D-D39D-4068-90FD-0C0AD5CE3EBB}" destId="{0E37390F-8201-4BB7-90EC-EC74AEDB721F}" srcOrd="2" destOrd="0" parTransId="{34965E22-F898-42A4-AB32-52A1FEE744E3}" sibTransId="{A7F02CFA-7EDA-4F8D-9D1F-ABD77BDEA1C5}"/>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968D244C-C423-4032-89C2-61D88AF1568F}" type="presParOf" srcId="{B4DF866C-2B1F-4823-9F12-33BCEC5D7201}" destId="{3E96A3D1-6C08-40BA-B83B-F6488770DF55}" srcOrd="3" destOrd="0" presId="urn:microsoft.com/office/officeart/2008/layout/VerticalCurvedList"/>
    <dgm:cxn modelId="{49CE00A5-B3D6-416A-870F-9CF6724C36E1}" type="presParOf" srcId="{B4DF866C-2B1F-4823-9F12-33BCEC5D7201}" destId="{6B6326C6-61C4-40DD-AF89-F2C02E7FDEC1}" srcOrd="4" destOrd="0" presId="urn:microsoft.com/office/officeart/2008/layout/VerticalCurvedList"/>
    <dgm:cxn modelId="{AE97C352-8D1C-4256-A126-5C3EB6DE7333}" type="presParOf" srcId="{6B6326C6-61C4-40DD-AF89-F2C02E7FDEC1}" destId="{74B59574-2F76-4B6C-8FC4-7023668A4438}" srcOrd="0" destOrd="0" presId="urn:microsoft.com/office/officeart/2008/layout/VerticalCurvedList"/>
    <dgm:cxn modelId="{FA342A90-9466-4D6B-90ED-D75998E40150}" type="presParOf" srcId="{B4DF866C-2B1F-4823-9F12-33BCEC5D7201}" destId="{4E64C6AC-F704-4B1D-B961-99DF2E88E5B1}" srcOrd="5" destOrd="0" presId="urn:microsoft.com/office/officeart/2008/layout/VerticalCurvedList"/>
    <dgm:cxn modelId="{681E00B3-32D0-4555-ACC3-40C5E9C2764E}" type="presParOf" srcId="{B4DF866C-2B1F-4823-9F12-33BCEC5D7201}" destId="{A67A6F81-0FD9-4DAD-B7E2-E3E231AA9557}" srcOrd="6" destOrd="0" presId="urn:microsoft.com/office/officeart/2008/layout/VerticalCurvedList"/>
    <dgm:cxn modelId="{2C71D022-165B-4ACD-9A0A-8D095B1E7744}" type="presParOf" srcId="{A67A6F81-0FD9-4DAD-B7E2-E3E231AA9557}" destId="{751F98DC-1FF3-4D2E-953D-57CA6B34E6AB}" srcOrd="0" destOrd="0" presId="urn:microsoft.com/office/officeart/2008/layout/VerticalCurvedList"/>
    <dgm:cxn modelId="{946A680D-4C5E-4F25-B604-31F9B1DA7B7E}" type="presParOf" srcId="{B4DF866C-2B1F-4823-9F12-33BCEC5D7201}" destId="{6B191939-A3D4-4A26-A851-CE3A98D99D4F}" srcOrd="7" destOrd="0" presId="urn:microsoft.com/office/officeart/2008/layout/VerticalCurvedList"/>
    <dgm:cxn modelId="{1EC5A7A7-9C19-420C-AD52-389B28733A86}" type="presParOf" srcId="{B4DF866C-2B1F-4823-9F12-33BCEC5D7201}" destId="{8C19D5B2-7E8A-4D65-AE28-8126D0833BA5}" srcOrd="8" destOrd="0" presId="urn:microsoft.com/office/officeart/2008/layout/VerticalCurvedList"/>
    <dgm:cxn modelId="{8FDAD5B2-0B4C-4434-A702-1BFDE91EBEFF}" type="presParOf" srcId="{8C19D5B2-7E8A-4D65-AE28-8126D0833BA5}" destId="{C13CC651-C762-4D8B-83C3-AB3C63AD846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5689722" y="-859990"/>
          <a:ext cx="6688533" cy="6688533"/>
        </a:xfrm>
        <a:prstGeom prst="blockArc">
          <a:avLst>
            <a:gd name="adj1" fmla="val 18900000"/>
            <a:gd name="adj2" fmla="val 2700000"/>
            <a:gd name="adj3" fmla="val 323"/>
          </a:avLst>
        </a:prstGeom>
        <a:noFill/>
        <a:ln w="6350" cap="flat" cmpd="sng" algn="ctr">
          <a:solidFill>
            <a:schemeClr val="accent3">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FABC47F-F474-4CFA-ADFC-4479E76C693C}">
      <dsp:nvSpPr>
        <dsp:cNvPr id="0" name=""/>
        <dsp:cNvSpPr/>
      </dsp:nvSpPr>
      <dsp:spPr>
        <a:xfrm>
          <a:off x="572664" y="504054"/>
          <a:ext cx="7248507" cy="905677"/>
        </a:xfrm>
        <a:prstGeom prst="rect">
          <a:avLst/>
        </a:prstGeom>
        <a:solidFill>
          <a:srgbClr val="94C12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8758" tIns="91440" rIns="91440" bIns="91440" numCol="1" spcCol="1270" anchor="ctr" anchorCtr="0">
          <a:noAutofit/>
        </a:bodyPr>
        <a:lstStyle/>
        <a:p>
          <a:pPr marL="0" lvl="0" indent="0" algn="l" defTabSz="1600200">
            <a:lnSpc>
              <a:spcPct val="90000"/>
            </a:lnSpc>
            <a:spcBef>
              <a:spcPct val="0"/>
            </a:spcBef>
            <a:spcAft>
              <a:spcPct val="35000"/>
            </a:spcAft>
            <a:buNone/>
          </a:pPr>
          <a:r>
            <a:rPr lang="en-GB" sz="3600" b="1" kern="1200" baseline="0" dirty="0">
              <a:solidFill>
                <a:schemeClr val="bg1"/>
              </a:solidFill>
              <a:latin typeface="+mn-lt"/>
            </a:rPr>
            <a:t>        PART OF NATURE     </a:t>
          </a:r>
        </a:p>
      </dsp:txBody>
      <dsp:txXfrm>
        <a:off x="572664" y="504054"/>
        <a:ext cx="7248507" cy="905677"/>
      </dsp:txXfrm>
    </dsp:sp>
    <dsp:sp modelId="{0FD49BCD-2157-4C5E-956C-E5733222EEDB}">
      <dsp:nvSpPr>
        <dsp:cNvPr id="0" name=""/>
        <dsp:cNvSpPr/>
      </dsp:nvSpPr>
      <dsp:spPr>
        <a:xfrm>
          <a:off x="-9227" y="432046"/>
          <a:ext cx="1251926" cy="1235939"/>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6350" cap="flat" cmpd="sng" algn="ctr">
          <a:solidFill>
            <a:schemeClr val="bg1"/>
          </a:solidFill>
          <a:prstDash val="solid"/>
          <a:miter lim="800000"/>
        </a:ln>
        <a:effectLst/>
      </dsp:spPr>
      <dsp:style>
        <a:lnRef idx="1">
          <a:scrgbClr r="0" g="0" b="0"/>
        </a:lnRef>
        <a:fillRef idx="1">
          <a:scrgbClr r="0" g="0" b="0"/>
        </a:fillRef>
        <a:effectRef idx="0">
          <a:scrgbClr r="0" g="0" b="0"/>
        </a:effectRef>
        <a:fontRef idx="minor"/>
      </dsp:style>
    </dsp:sp>
    <dsp:sp modelId="{2AE55769-0F97-461B-8F9F-F80AB3B004A6}">
      <dsp:nvSpPr>
        <dsp:cNvPr id="0" name=""/>
        <dsp:cNvSpPr/>
      </dsp:nvSpPr>
      <dsp:spPr>
        <a:xfrm>
          <a:off x="827254" y="1964729"/>
          <a:ext cx="7188682" cy="1039093"/>
        </a:xfrm>
        <a:prstGeom prst="rect">
          <a:avLst/>
        </a:prstGeom>
        <a:solidFill>
          <a:srgbClr val="94C12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68777" tIns="83820" rIns="83820" bIns="83820" numCol="1" spcCol="1270" anchor="ctr" anchorCtr="0">
          <a:noAutofit/>
        </a:bodyPr>
        <a:lstStyle/>
        <a:p>
          <a:pPr marL="0" lvl="0" indent="0" algn="l" defTabSz="1066800">
            <a:lnSpc>
              <a:spcPct val="90000"/>
            </a:lnSpc>
            <a:spcBef>
              <a:spcPct val="0"/>
            </a:spcBef>
            <a:spcAft>
              <a:spcPct val="35000"/>
            </a:spcAft>
            <a:buNone/>
          </a:pPr>
          <a:r>
            <a:rPr lang="en-GB" sz="2400" kern="1200" baseline="0" dirty="0">
              <a:solidFill>
                <a:schemeClr val="bg1"/>
              </a:solidFill>
              <a:latin typeface="+mn-lt"/>
            </a:rPr>
            <a:t>The organisation is supported, helped and encouraged towards </a:t>
          </a:r>
          <a:r>
            <a:rPr lang="en-GB" sz="2400" kern="1200" baseline="0" dirty="0">
              <a:solidFill>
                <a:srgbClr val="FFFFFF"/>
              </a:solidFill>
              <a:latin typeface="Calibri"/>
            </a:rPr>
            <a:t>environmentally sustainable operations. </a:t>
          </a:r>
        </a:p>
      </dsp:txBody>
      <dsp:txXfrm>
        <a:off x="827254" y="1964729"/>
        <a:ext cx="7188682" cy="1039093"/>
      </dsp:txXfrm>
    </dsp:sp>
    <dsp:sp modelId="{E07BD563-4E12-47CC-9CE8-C2D5C5B1C471}">
      <dsp:nvSpPr>
        <dsp:cNvPr id="0" name=""/>
        <dsp:cNvSpPr/>
      </dsp:nvSpPr>
      <dsp:spPr>
        <a:xfrm>
          <a:off x="366816" y="1833383"/>
          <a:ext cx="1242138" cy="124213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6350" cap="flat" cmpd="sng" algn="ctr">
          <a:solidFill>
            <a:schemeClr val="bg1"/>
          </a:solidFill>
          <a:prstDash val="solid"/>
          <a:miter lim="800000"/>
        </a:ln>
        <a:effectLst/>
      </dsp:spPr>
      <dsp:style>
        <a:lnRef idx="1">
          <a:scrgbClr r="0" g="0" b="0"/>
        </a:lnRef>
        <a:fillRef idx="1">
          <a:scrgbClr r="0" g="0" b="0"/>
        </a:fillRef>
        <a:effectRef idx="0">
          <a:scrgbClr r="0" g="0" b="0"/>
        </a:effectRef>
        <a:fontRef idx="minor"/>
      </dsp:style>
    </dsp:sp>
    <dsp:sp modelId="{17DE10EF-6D34-48E7-8724-21B590743E36}">
      <dsp:nvSpPr>
        <dsp:cNvPr id="0" name=""/>
        <dsp:cNvSpPr/>
      </dsp:nvSpPr>
      <dsp:spPr>
        <a:xfrm>
          <a:off x="758201" y="3468933"/>
          <a:ext cx="7248507" cy="993710"/>
        </a:xfrm>
        <a:prstGeom prst="rect">
          <a:avLst/>
        </a:prstGeom>
        <a:solidFill>
          <a:srgbClr val="94C12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8758" tIns="50800" rIns="50800" bIns="50800" numCol="1" spcCol="1270" anchor="ctr" anchorCtr="0">
          <a:noAutofit/>
        </a:bodyPr>
        <a:lstStyle/>
        <a:p>
          <a:pPr marL="0" lvl="0" indent="0" algn="l" defTabSz="889000">
            <a:lnSpc>
              <a:spcPct val="90000"/>
            </a:lnSpc>
            <a:spcBef>
              <a:spcPct val="0"/>
            </a:spcBef>
            <a:spcAft>
              <a:spcPct val="35000"/>
            </a:spcAft>
            <a:buNone/>
          </a:pPr>
          <a:r>
            <a:rPr lang="fi-FI" sz="2000" dirty="0"/>
            <a:t>The aim is that </a:t>
          </a:r>
          <a:r>
            <a:rPr lang="fi-FI" sz="2000" dirty="0" err="1"/>
            <a:t>all</a:t>
          </a:r>
          <a:r>
            <a:rPr lang="fi-FI" sz="2000" dirty="0"/>
            <a:t> </a:t>
          </a:r>
          <a:r>
            <a:rPr lang="fi-FI" sz="2000" dirty="0" err="1"/>
            <a:t>EFF’s</a:t>
          </a:r>
          <a:r>
            <a:rPr lang="fi-FI" sz="2000" dirty="0"/>
            <a:t> member communities adopt practices for ensuring environmental responsibility and its continuous improvement as a natural part of their everyday operations.</a:t>
          </a:r>
          <a:endParaRPr lang="en-GB" sz="2400" b="0" kern="1200" baseline="0" dirty="0">
            <a:solidFill>
              <a:schemeClr val="bg1"/>
            </a:solidFill>
            <a:latin typeface="+mn-lt"/>
          </a:endParaRPr>
        </a:p>
      </dsp:txBody>
      <dsp:txXfrm>
        <a:off x="758201" y="3468933"/>
        <a:ext cx="7248507" cy="993710"/>
      </dsp:txXfrm>
    </dsp:sp>
    <dsp:sp modelId="{3EDC7DCB-3888-40ED-8394-0F7718397849}">
      <dsp:nvSpPr>
        <dsp:cNvPr id="0" name=""/>
        <dsp:cNvSpPr/>
      </dsp:nvSpPr>
      <dsp:spPr>
        <a:xfrm>
          <a:off x="-4333" y="3353772"/>
          <a:ext cx="1242138" cy="124213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6350" cap="flat" cmpd="sng" algn="ctr">
          <a:solidFill>
            <a:schemeClr val="bg1"/>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4EAAD5-CAF3-409A-B0B9-9B111D45DAB8}">
      <dsp:nvSpPr>
        <dsp:cNvPr id="0" name=""/>
        <dsp:cNvSpPr/>
      </dsp:nvSpPr>
      <dsp:spPr>
        <a:xfrm>
          <a:off x="-5471989" y="-837933"/>
          <a:ext cx="6516179" cy="6516179"/>
        </a:xfrm>
        <a:prstGeom prst="blockArc">
          <a:avLst>
            <a:gd name="adj1" fmla="val 18900000"/>
            <a:gd name="adj2" fmla="val 2700000"/>
            <a:gd name="adj3" fmla="val 331"/>
          </a:avLst>
        </a:prstGeom>
        <a:no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4FFF163F-46FA-4050-A01A-14D43416FD8C}">
      <dsp:nvSpPr>
        <dsp:cNvPr id="0" name=""/>
        <dsp:cNvSpPr/>
      </dsp:nvSpPr>
      <dsp:spPr>
        <a:xfrm>
          <a:off x="738631" y="519830"/>
          <a:ext cx="7130928" cy="968062"/>
        </a:xfrm>
        <a:prstGeom prst="rect">
          <a:avLst/>
        </a:prstGeom>
        <a:solidFill>
          <a:srgbClr val="009FE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8400" tIns="83820" rIns="83820" bIns="83820" numCol="1" spcCol="1270" anchor="ctr" anchorCtr="0">
          <a:noAutofit/>
        </a:bodyPr>
        <a:lstStyle/>
        <a:p>
          <a:pPr marL="0" lvl="0" indent="0" algn="l" defTabSz="1466850">
            <a:lnSpc>
              <a:spcPct val="90000"/>
            </a:lnSpc>
            <a:spcBef>
              <a:spcPct val="0"/>
            </a:spcBef>
            <a:spcAft>
              <a:spcPct val="35000"/>
            </a:spcAft>
            <a:buNone/>
          </a:pPr>
          <a:r>
            <a:rPr lang="en-GB" sz="3300" b="1" kern="1200" dirty="0">
              <a:solidFill>
                <a:schemeClr val="bg1"/>
              </a:solidFill>
              <a:latin typeface="+mj-lt"/>
            </a:rPr>
            <a:t>  WAY WE DO</a:t>
          </a:r>
        </a:p>
      </dsp:txBody>
      <dsp:txXfrm>
        <a:off x="738631" y="519830"/>
        <a:ext cx="7130928" cy="968062"/>
      </dsp:txXfrm>
    </dsp:sp>
    <dsp:sp modelId="{609840E5-5758-4339-A710-949E1EF638F4}">
      <dsp:nvSpPr>
        <dsp:cNvPr id="0" name=""/>
        <dsp:cNvSpPr/>
      </dsp:nvSpPr>
      <dsp:spPr>
        <a:xfrm>
          <a:off x="66796" y="363023"/>
          <a:ext cx="1210077" cy="121007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995F6286-C4C5-4B12-9868-FDC6D112FDBC}">
      <dsp:nvSpPr>
        <dsp:cNvPr id="0" name=""/>
        <dsp:cNvSpPr/>
      </dsp:nvSpPr>
      <dsp:spPr>
        <a:xfrm>
          <a:off x="1023725" y="1936124"/>
          <a:ext cx="6779037" cy="968062"/>
        </a:xfrm>
        <a:prstGeom prst="rect">
          <a:avLst/>
        </a:prstGeom>
        <a:solidFill>
          <a:srgbClr val="009FE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8400" tIns="66040" rIns="66040" bIns="66040" numCol="1" spcCol="1270" anchor="ctr" anchorCtr="0">
          <a:noAutofit/>
        </a:bodyPr>
        <a:lstStyle/>
        <a:p>
          <a:pPr marL="0" lvl="0" indent="0" algn="l" defTabSz="1155700">
            <a:lnSpc>
              <a:spcPct val="90000"/>
            </a:lnSpc>
            <a:spcBef>
              <a:spcPct val="0"/>
            </a:spcBef>
            <a:spcAft>
              <a:spcPct val="35000"/>
            </a:spcAft>
            <a:buNone/>
          </a:pPr>
          <a:r>
            <a:rPr lang="en-GB" sz="2600" b="0" i="0" kern="1200" dirty="0">
              <a:solidFill>
                <a:schemeClr val="bg1"/>
              </a:solidFill>
              <a:effectLst/>
              <a:latin typeface="+mn-lt"/>
            </a:rPr>
            <a:t>Compiles the operating principles and rules of the Equestrian Federation of Finland.</a:t>
          </a:r>
          <a:endParaRPr lang="en-GB" sz="2600" kern="1200" dirty="0">
            <a:solidFill>
              <a:schemeClr val="bg1"/>
            </a:solidFill>
            <a:latin typeface="+mn-lt"/>
          </a:endParaRPr>
        </a:p>
      </dsp:txBody>
      <dsp:txXfrm>
        <a:off x="1023725" y="1936124"/>
        <a:ext cx="6779037" cy="968062"/>
      </dsp:txXfrm>
    </dsp:sp>
    <dsp:sp modelId="{F45DD652-D8C6-454F-AA1B-EBE9270E8A29}">
      <dsp:nvSpPr>
        <dsp:cNvPr id="0" name=""/>
        <dsp:cNvSpPr/>
      </dsp:nvSpPr>
      <dsp:spPr>
        <a:xfrm>
          <a:off x="418686" y="1815117"/>
          <a:ext cx="1210077" cy="121007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1BA9EB80-F914-447F-BD02-FFFB45E96F73}">
      <dsp:nvSpPr>
        <dsp:cNvPr id="0" name=""/>
        <dsp:cNvSpPr/>
      </dsp:nvSpPr>
      <dsp:spPr>
        <a:xfrm>
          <a:off x="671835" y="3388218"/>
          <a:ext cx="7130928" cy="968062"/>
        </a:xfrm>
        <a:prstGeom prst="rect">
          <a:avLst/>
        </a:prstGeom>
        <a:solidFill>
          <a:srgbClr val="009FE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8400" tIns="66040" rIns="66040" bIns="66040" numCol="1" spcCol="1270" anchor="ctr" anchorCtr="0">
          <a:noAutofit/>
        </a:bodyPr>
        <a:lstStyle/>
        <a:p>
          <a:pPr marL="0" lvl="0" indent="0" algn="l" defTabSz="1155700">
            <a:lnSpc>
              <a:spcPct val="90000"/>
            </a:lnSpc>
            <a:spcBef>
              <a:spcPct val="0"/>
            </a:spcBef>
            <a:spcAft>
              <a:spcPct val="35000"/>
            </a:spcAft>
            <a:buNone/>
          </a:pPr>
          <a:r>
            <a:rPr lang="en-GB" sz="2600" b="0" i="0" kern="1200" dirty="0">
              <a:solidFill>
                <a:schemeClr val="bg1"/>
              </a:solidFill>
              <a:effectLst/>
              <a:latin typeface="+mn-lt"/>
            </a:rPr>
            <a:t>The aim is</a:t>
          </a:r>
          <a:r>
            <a:rPr sz="2600" kern="1200"/>
            <a:t> </a:t>
          </a:r>
          <a:r>
            <a:rPr lang="en-GB" sz="2600" b="0" i="0" kern="1200" dirty="0">
              <a:solidFill>
                <a:schemeClr val="bg1"/>
              </a:solidFill>
              <a:effectLst/>
              <a:latin typeface="+mn-lt"/>
            </a:rPr>
            <a:t>to clarify and elucidate the organisation’s operating methods and rules.</a:t>
          </a:r>
        </a:p>
      </dsp:txBody>
      <dsp:txXfrm>
        <a:off x="671835" y="3388218"/>
        <a:ext cx="7130928" cy="968062"/>
      </dsp:txXfrm>
    </dsp:sp>
    <dsp:sp modelId="{B8D055E7-89F0-4C73-B743-52A5C6E15F28}">
      <dsp:nvSpPr>
        <dsp:cNvPr id="0" name=""/>
        <dsp:cNvSpPr/>
      </dsp:nvSpPr>
      <dsp:spPr>
        <a:xfrm>
          <a:off x="66796" y="3267210"/>
          <a:ext cx="1210077" cy="121007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6091548" y="-932024"/>
          <a:ext cx="7251397" cy="7251397"/>
        </a:xfrm>
        <a:prstGeom prst="blockArc">
          <a:avLst>
            <a:gd name="adj1" fmla="val 18900000"/>
            <a:gd name="adj2" fmla="val 2700000"/>
            <a:gd name="adj3" fmla="val 298"/>
          </a:avLst>
        </a:prstGeom>
        <a:noFill/>
        <a:ln w="12700" cap="flat" cmpd="sng" algn="ctr">
          <a:solidFill>
            <a:srgbClr val="009FE3"/>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562584" y="420183"/>
          <a:ext cx="7309772" cy="755367"/>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91440" rIns="91440" bIns="91440" numCol="1" spcCol="1270" anchor="ctr" anchorCtr="0">
          <a:noAutofit/>
        </a:bodyPr>
        <a:lstStyle/>
        <a:p>
          <a:pPr marL="0" lvl="0" indent="0" algn="l" defTabSz="1600200">
            <a:lnSpc>
              <a:spcPct val="90000"/>
            </a:lnSpc>
            <a:spcBef>
              <a:spcPct val="0"/>
            </a:spcBef>
            <a:spcAft>
              <a:spcPct val="35000"/>
            </a:spcAft>
            <a:buNone/>
          </a:pPr>
          <a:r>
            <a:rPr lang="en-GB" sz="3600" b="1" kern="1200" baseline="0" dirty="0">
              <a:latin typeface="+mj-lt"/>
            </a:rPr>
            <a:t>    GOALS 2024</a:t>
          </a:r>
        </a:p>
      </dsp:txBody>
      <dsp:txXfrm>
        <a:off x="562584" y="420183"/>
        <a:ext cx="7309772" cy="755367"/>
      </dsp:txXfrm>
    </dsp:sp>
    <dsp:sp modelId="{0FD49BCD-2157-4C5E-956C-E5733222EEDB}">
      <dsp:nvSpPr>
        <dsp:cNvPr id="0" name=""/>
        <dsp:cNvSpPr/>
      </dsp:nvSpPr>
      <dsp:spPr>
        <a:xfrm>
          <a:off x="68729" y="360126"/>
          <a:ext cx="1044150" cy="103081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31BC8B40-F50D-4B98-8724-358A2281DA17}">
      <dsp:nvSpPr>
        <dsp:cNvPr id="0" name=""/>
        <dsp:cNvSpPr/>
      </dsp:nvSpPr>
      <dsp:spPr>
        <a:xfrm>
          <a:off x="1082192" y="1657579"/>
          <a:ext cx="6834607" cy="828789"/>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50800" rIns="50800" bIns="50800" numCol="1" spcCol="1270" anchor="ctr" anchorCtr="0">
          <a:noAutofit/>
        </a:bodyPr>
        <a:lstStyle/>
        <a:p>
          <a:pPr marL="0" lvl="0" indent="0" algn="l" defTabSz="889000">
            <a:lnSpc>
              <a:spcPct val="90000"/>
            </a:lnSpc>
            <a:spcBef>
              <a:spcPct val="0"/>
            </a:spcBef>
            <a:spcAft>
              <a:spcPct val="35000"/>
            </a:spcAft>
            <a:buNone/>
          </a:pPr>
          <a:r>
            <a:rPr lang="en-GB" sz="2000" kern="1200" baseline="0" dirty="0">
              <a:latin typeface="+mn-lt"/>
            </a:rPr>
            <a:t>To facilitate and clarify the operations of the working groups in order to achieve common goals.</a:t>
          </a:r>
          <a:endParaRPr lang="en-GB" sz="2000" i="0" kern="1200" baseline="0" dirty="0"/>
        </a:p>
      </dsp:txBody>
      <dsp:txXfrm>
        <a:off x="1082192" y="1657579"/>
        <a:ext cx="6834607" cy="828789"/>
      </dsp:txXfrm>
    </dsp:sp>
    <dsp:sp modelId="{45D4DC84-3425-4BF2-9665-B7F7147770A3}">
      <dsp:nvSpPr>
        <dsp:cNvPr id="0" name=""/>
        <dsp:cNvSpPr/>
      </dsp:nvSpPr>
      <dsp:spPr>
        <a:xfrm>
          <a:off x="564198" y="1553980"/>
          <a:ext cx="1035987" cy="103598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4E5BB5C5-9489-44A8-A9E4-F6AC8FB7B85E}">
      <dsp:nvSpPr>
        <dsp:cNvPr id="0" name=""/>
        <dsp:cNvSpPr/>
      </dsp:nvSpPr>
      <dsp:spPr>
        <a:xfrm>
          <a:off x="1082192" y="2900979"/>
          <a:ext cx="6834607" cy="828789"/>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50800" rIns="50800" bIns="50800" numCol="1" spcCol="1270" anchor="ctr" anchorCtr="0">
          <a:noAutofit/>
        </a:bodyPr>
        <a:lstStyle/>
        <a:p>
          <a:pPr marL="0" lvl="0" indent="0" algn="l" defTabSz="889000">
            <a:lnSpc>
              <a:spcPct val="90000"/>
            </a:lnSpc>
            <a:spcBef>
              <a:spcPct val="0"/>
            </a:spcBef>
            <a:spcAft>
              <a:spcPct val="35000"/>
            </a:spcAft>
            <a:buFont typeface="Times New Roman" panose="02020603050405020304" pitchFamily="18" charset="0"/>
            <a:buNone/>
          </a:pPr>
          <a:r>
            <a:rPr lang="fi-FI" sz="2000" dirty="0"/>
            <a:t>To </a:t>
          </a:r>
          <a:r>
            <a:rPr lang="fi-FI" sz="2000" dirty="0" err="1"/>
            <a:t>enhance</a:t>
          </a:r>
          <a:r>
            <a:rPr lang="fi-FI" sz="2000" dirty="0"/>
            <a:t> </a:t>
          </a:r>
          <a:r>
            <a:rPr lang="fi-FI" sz="2000" dirty="0" err="1"/>
            <a:t>value-based</a:t>
          </a:r>
          <a:r>
            <a:rPr lang="fi-FI" sz="2000" dirty="0"/>
            <a:t> </a:t>
          </a:r>
          <a:r>
            <a:rPr lang="fi-FI" sz="2000" dirty="0" err="1"/>
            <a:t>co-operation</a:t>
          </a:r>
          <a:r>
            <a:rPr lang="fi-FI" sz="2000" dirty="0"/>
            <a:t> </a:t>
          </a:r>
          <a:r>
            <a:rPr lang="fi-FI" sz="2000" dirty="0" err="1"/>
            <a:t>with</a:t>
          </a:r>
          <a:r>
            <a:rPr lang="fi-FI" sz="2000" dirty="0"/>
            <a:t> </a:t>
          </a:r>
          <a:r>
            <a:rPr lang="fi-FI" sz="2000" dirty="0" err="1"/>
            <a:t>different</a:t>
          </a:r>
          <a:r>
            <a:rPr lang="fi-FI" sz="2000" dirty="0"/>
            <a:t> </a:t>
          </a:r>
          <a:r>
            <a:rPr lang="fi-FI" sz="2000" dirty="0" err="1"/>
            <a:t>stakeholder</a:t>
          </a:r>
          <a:r>
            <a:rPr lang="fi-FI" sz="2000" dirty="0"/>
            <a:t> </a:t>
          </a:r>
          <a:r>
            <a:rPr lang="fi-FI" sz="2000" dirty="0" err="1"/>
            <a:t>groups</a:t>
          </a:r>
          <a:r>
            <a:rPr lang="fi-FI" sz="2000" dirty="0"/>
            <a:t> and </a:t>
          </a:r>
          <a:r>
            <a:rPr lang="fi-FI" sz="2000" dirty="0" err="1"/>
            <a:t>partners</a:t>
          </a:r>
          <a:r>
            <a:rPr lang="fi-FI" sz="2000" dirty="0"/>
            <a:t>. </a:t>
          </a:r>
          <a:endParaRPr lang="en-GB" sz="2000" i="0" kern="1200" baseline="0" dirty="0"/>
        </a:p>
      </dsp:txBody>
      <dsp:txXfrm>
        <a:off x="1082192" y="2900979"/>
        <a:ext cx="6834607" cy="828789"/>
      </dsp:txXfrm>
    </dsp:sp>
    <dsp:sp modelId="{F44736DE-5C34-41DD-82C1-CC6945692535}">
      <dsp:nvSpPr>
        <dsp:cNvPr id="0" name=""/>
        <dsp:cNvSpPr/>
      </dsp:nvSpPr>
      <dsp:spPr>
        <a:xfrm>
          <a:off x="564198" y="2797380"/>
          <a:ext cx="1035987" cy="103598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A8B9ED-0336-4737-97B8-F977C52396DB}">
      <dsp:nvSpPr>
        <dsp:cNvPr id="0" name=""/>
        <dsp:cNvSpPr/>
      </dsp:nvSpPr>
      <dsp:spPr>
        <a:xfrm>
          <a:off x="607028" y="4144379"/>
          <a:ext cx="7309772" cy="828789"/>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50800" rIns="50800" bIns="50800" numCol="1" spcCol="1270" anchor="ctr" anchorCtr="0">
          <a:noAutofit/>
        </a:bodyPr>
        <a:lstStyle/>
        <a:p>
          <a:pPr marL="0" lvl="0" indent="0" algn="l" defTabSz="889000">
            <a:lnSpc>
              <a:spcPct val="90000"/>
            </a:lnSpc>
            <a:spcBef>
              <a:spcPct val="0"/>
            </a:spcBef>
            <a:spcAft>
              <a:spcPct val="35000"/>
            </a:spcAft>
            <a:buFont typeface="Times New Roman" panose="02020603050405020304" pitchFamily="18" charset="0"/>
            <a:buNone/>
          </a:pPr>
          <a:r>
            <a:rPr lang="fi-FI" sz="2000" kern="1200" dirty="0"/>
            <a:t>To </a:t>
          </a:r>
          <a:r>
            <a:rPr lang="fi-FI" sz="2000" kern="1200" dirty="0" err="1"/>
            <a:t>improve</a:t>
          </a:r>
          <a:r>
            <a:rPr lang="fi-FI" sz="2000" kern="1200" dirty="0"/>
            <a:t> </a:t>
          </a:r>
          <a:r>
            <a:rPr lang="fi-FI" sz="2000" kern="1200" dirty="0" err="1"/>
            <a:t>staff</a:t>
          </a:r>
          <a:r>
            <a:rPr lang="fi-FI" sz="2000" kern="1200" dirty="0"/>
            <a:t> </a:t>
          </a:r>
          <a:r>
            <a:rPr lang="fi-FI" sz="2000" kern="1200" dirty="0" err="1"/>
            <a:t>satisfaction</a:t>
          </a:r>
          <a:r>
            <a:rPr lang="fi-FI" sz="2000" kern="1200" dirty="0"/>
            <a:t>.</a:t>
          </a:r>
          <a:endParaRPr lang="en-GB" sz="2000" i="0" kern="1200" baseline="0" dirty="0"/>
        </a:p>
      </dsp:txBody>
      <dsp:txXfrm>
        <a:off x="607028" y="4144379"/>
        <a:ext cx="7309772" cy="828789"/>
      </dsp:txXfrm>
    </dsp:sp>
    <dsp:sp modelId="{7E9936BB-8326-4473-9342-C35B4986CEDD}">
      <dsp:nvSpPr>
        <dsp:cNvPr id="0" name=""/>
        <dsp:cNvSpPr/>
      </dsp:nvSpPr>
      <dsp:spPr>
        <a:xfrm>
          <a:off x="89034" y="4040781"/>
          <a:ext cx="1035987" cy="103598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1">
              <a:shade val="50000"/>
              <a:hueOff val="201247"/>
              <a:satOff val="-4901"/>
              <a:lumOff val="2144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6091548" y="-932024"/>
          <a:ext cx="7251397" cy="7251397"/>
        </a:xfrm>
        <a:prstGeom prst="blockArc">
          <a:avLst>
            <a:gd name="adj1" fmla="val 18900000"/>
            <a:gd name="adj2" fmla="val 2700000"/>
            <a:gd name="adj3" fmla="val 298"/>
          </a:avLst>
        </a:prstGeom>
        <a:noFill/>
        <a:ln w="12700" cap="flat" cmpd="sng" algn="ctr">
          <a:solidFill>
            <a:srgbClr val="009FE3"/>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562584" y="420183"/>
          <a:ext cx="7309772" cy="755367"/>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91440" rIns="91440" bIns="91440" numCol="1" spcCol="1270" anchor="ctr" anchorCtr="0">
          <a:noAutofit/>
        </a:bodyPr>
        <a:lstStyle/>
        <a:p>
          <a:pPr marL="0" lvl="0" indent="0" algn="l" defTabSz="1600200">
            <a:lnSpc>
              <a:spcPct val="90000"/>
            </a:lnSpc>
            <a:spcBef>
              <a:spcPct val="0"/>
            </a:spcBef>
            <a:spcAft>
              <a:spcPct val="35000"/>
            </a:spcAft>
            <a:buNone/>
          </a:pPr>
          <a:r>
            <a:rPr lang="en-GB" sz="3600" b="1" kern="1200" baseline="0" dirty="0">
              <a:latin typeface="+mj-lt"/>
            </a:rPr>
            <a:t>    ACTIONS 2024</a:t>
          </a:r>
        </a:p>
      </dsp:txBody>
      <dsp:txXfrm>
        <a:off x="562584" y="420183"/>
        <a:ext cx="7309772" cy="755367"/>
      </dsp:txXfrm>
    </dsp:sp>
    <dsp:sp modelId="{0FD49BCD-2157-4C5E-956C-E5733222EEDB}">
      <dsp:nvSpPr>
        <dsp:cNvPr id="0" name=""/>
        <dsp:cNvSpPr/>
      </dsp:nvSpPr>
      <dsp:spPr>
        <a:xfrm>
          <a:off x="68729" y="360126"/>
          <a:ext cx="1044150" cy="103081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31BC8B40-F50D-4B98-8724-358A2281DA17}">
      <dsp:nvSpPr>
        <dsp:cNvPr id="0" name=""/>
        <dsp:cNvSpPr/>
      </dsp:nvSpPr>
      <dsp:spPr>
        <a:xfrm>
          <a:off x="1082192" y="1657579"/>
          <a:ext cx="6834607" cy="828789"/>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50800" rIns="50800" bIns="50800" numCol="1" spcCol="1270" anchor="ctr" anchorCtr="0">
          <a:noAutofit/>
        </a:bodyPr>
        <a:lstStyle/>
        <a:p>
          <a:pPr marL="0" lvl="0" indent="0" algn="l" defTabSz="889000">
            <a:lnSpc>
              <a:spcPct val="90000"/>
            </a:lnSpc>
            <a:spcBef>
              <a:spcPct val="0"/>
            </a:spcBef>
            <a:spcAft>
              <a:spcPct val="35000"/>
            </a:spcAft>
            <a:buNone/>
          </a:pPr>
          <a:r>
            <a:rPr lang="fi-FI" sz="2000" baseline="0" dirty="0"/>
            <a:t>To train the organisation in reformed good governance practices.</a:t>
          </a:r>
          <a:endParaRPr lang="en-GB" sz="2000" i="0" kern="1200" baseline="0" dirty="0"/>
        </a:p>
      </dsp:txBody>
      <dsp:txXfrm>
        <a:off x="1082192" y="1657579"/>
        <a:ext cx="6834607" cy="828789"/>
      </dsp:txXfrm>
    </dsp:sp>
    <dsp:sp modelId="{45D4DC84-3425-4BF2-9665-B7F7147770A3}">
      <dsp:nvSpPr>
        <dsp:cNvPr id="0" name=""/>
        <dsp:cNvSpPr/>
      </dsp:nvSpPr>
      <dsp:spPr>
        <a:xfrm>
          <a:off x="564198" y="1553980"/>
          <a:ext cx="1035987" cy="103598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4E5BB5C5-9489-44A8-A9E4-F6AC8FB7B85E}">
      <dsp:nvSpPr>
        <dsp:cNvPr id="0" name=""/>
        <dsp:cNvSpPr/>
      </dsp:nvSpPr>
      <dsp:spPr>
        <a:xfrm>
          <a:off x="1082192" y="2900979"/>
          <a:ext cx="6834607" cy="828789"/>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50800" rIns="50800" bIns="50800" numCol="1" spcCol="1270" anchor="ctr" anchorCtr="0">
          <a:noAutofit/>
        </a:bodyPr>
        <a:lstStyle/>
        <a:p>
          <a:pPr marL="0" lvl="0" indent="0" algn="l" defTabSz="889000">
            <a:lnSpc>
              <a:spcPct val="90000"/>
            </a:lnSpc>
            <a:spcBef>
              <a:spcPct val="0"/>
            </a:spcBef>
            <a:spcAft>
              <a:spcPct val="35000"/>
            </a:spcAft>
            <a:buFont typeface="Times New Roman" panose="02020603050405020304" pitchFamily="18" charset="0"/>
            <a:buNone/>
          </a:pPr>
          <a:r>
            <a:rPr lang="fi-FI" sz="2000"/>
            <a:t>To prepare online training on SRL’s operating guidelines for the working groups’ members. </a:t>
          </a:r>
          <a:endParaRPr lang="en-GB" sz="2000" i="0" kern="1200" baseline="0" dirty="0"/>
        </a:p>
      </dsp:txBody>
      <dsp:txXfrm>
        <a:off x="1082192" y="2900979"/>
        <a:ext cx="6834607" cy="828789"/>
      </dsp:txXfrm>
    </dsp:sp>
    <dsp:sp modelId="{F44736DE-5C34-41DD-82C1-CC6945692535}">
      <dsp:nvSpPr>
        <dsp:cNvPr id="0" name=""/>
        <dsp:cNvSpPr/>
      </dsp:nvSpPr>
      <dsp:spPr>
        <a:xfrm>
          <a:off x="564198" y="2797380"/>
          <a:ext cx="1035987" cy="103598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A8B9ED-0336-4737-97B8-F977C52396DB}">
      <dsp:nvSpPr>
        <dsp:cNvPr id="0" name=""/>
        <dsp:cNvSpPr/>
      </dsp:nvSpPr>
      <dsp:spPr>
        <a:xfrm>
          <a:off x="607028" y="4144379"/>
          <a:ext cx="7309772" cy="828789"/>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50800" rIns="50800" bIns="50800" numCol="1" spcCol="1270" anchor="ctr" anchorCtr="0">
          <a:noAutofit/>
        </a:bodyPr>
        <a:lstStyle/>
        <a:p>
          <a:pPr marL="0" lvl="0" indent="0" algn="l" defTabSz="889000">
            <a:lnSpc>
              <a:spcPct val="90000"/>
            </a:lnSpc>
            <a:spcBef>
              <a:spcPct val="0"/>
            </a:spcBef>
            <a:spcAft>
              <a:spcPct val="35000"/>
            </a:spcAft>
            <a:buFont typeface="Times New Roman" panose="02020603050405020304" pitchFamily="18" charset="0"/>
            <a:buNone/>
          </a:pPr>
          <a:r>
            <a:rPr lang="fi-FI" sz="2000"/>
            <a:t>To measure staff satisfaction systematically and implement the actions prioritised on the basis of survey results.</a:t>
          </a:r>
          <a:endParaRPr lang="en-GB" sz="2000" i="0" kern="1200" baseline="0" dirty="0"/>
        </a:p>
      </dsp:txBody>
      <dsp:txXfrm>
        <a:off x="607028" y="4144379"/>
        <a:ext cx="7309772" cy="828789"/>
      </dsp:txXfrm>
    </dsp:sp>
    <dsp:sp modelId="{7E9936BB-8326-4473-9342-C35B4986CEDD}">
      <dsp:nvSpPr>
        <dsp:cNvPr id="0" name=""/>
        <dsp:cNvSpPr/>
      </dsp:nvSpPr>
      <dsp:spPr>
        <a:xfrm>
          <a:off x="89034" y="4040781"/>
          <a:ext cx="1035987" cy="103598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1">
              <a:shade val="50000"/>
              <a:hueOff val="201247"/>
              <a:satOff val="-4901"/>
              <a:lumOff val="2144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5988910" y="-937737"/>
          <a:ext cx="7129470" cy="7129470"/>
        </a:xfrm>
        <a:prstGeom prst="blockArc">
          <a:avLst>
            <a:gd name="adj1" fmla="val 18900000"/>
            <a:gd name="adj2" fmla="val 2700000"/>
            <a:gd name="adj3" fmla="val 303"/>
          </a:avLst>
        </a:prstGeom>
        <a:noFill/>
        <a:ln w="12700" cap="flat" cmpd="sng" algn="ctr">
          <a:solidFill>
            <a:srgbClr val="94C120"/>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512177" y="461379"/>
          <a:ext cx="7321275" cy="742647"/>
        </a:xfrm>
        <a:prstGeom prst="rect">
          <a:avLst/>
        </a:prstGeom>
        <a:solidFill>
          <a:srgbClr val="94C120"/>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6774" tIns="91440" rIns="91440" bIns="91440" numCol="1" spcCol="1270" anchor="ctr" anchorCtr="0">
          <a:noAutofit/>
        </a:bodyPr>
        <a:lstStyle/>
        <a:p>
          <a:pPr marL="0" lvl="0" indent="0" algn="ctr" defTabSz="1600200">
            <a:lnSpc>
              <a:spcPct val="90000"/>
            </a:lnSpc>
            <a:spcBef>
              <a:spcPct val="0"/>
            </a:spcBef>
            <a:spcAft>
              <a:spcPct val="35000"/>
            </a:spcAft>
            <a:buNone/>
          </a:pPr>
          <a:r>
            <a:rPr lang="en-GB" sz="3600" b="1" kern="1200" baseline="0" dirty="0">
              <a:solidFill>
                <a:schemeClr val="bg1"/>
              </a:solidFill>
              <a:latin typeface="+mj-lt"/>
            </a:rPr>
            <a:t>GOALS 2024</a:t>
          </a:r>
        </a:p>
      </dsp:txBody>
      <dsp:txXfrm>
        <a:off x="512177" y="461379"/>
        <a:ext cx="7321275" cy="742647"/>
      </dsp:txXfrm>
    </dsp:sp>
    <dsp:sp modelId="{0FD49BCD-2157-4C5E-956C-E5733222EEDB}">
      <dsp:nvSpPr>
        <dsp:cNvPr id="0" name=""/>
        <dsp:cNvSpPr/>
      </dsp:nvSpPr>
      <dsp:spPr>
        <a:xfrm>
          <a:off x="67723" y="354062"/>
          <a:ext cx="1026568" cy="1013459"/>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2AE55769-0F97-461B-8F9F-F80AB3B004A6}">
      <dsp:nvSpPr>
        <dsp:cNvPr id="0" name=""/>
        <dsp:cNvSpPr/>
      </dsp:nvSpPr>
      <dsp:spPr>
        <a:xfrm>
          <a:off x="1172381" y="1596128"/>
          <a:ext cx="6630737" cy="814833"/>
        </a:xfrm>
        <a:prstGeom prst="rect">
          <a:avLst/>
        </a:prstGeom>
        <a:solidFill>
          <a:srgbClr val="94C120"/>
        </a:solidFill>
        <a:ln w="12700" cap="flat" cmpd="sng" algn="ctr">
          <a:solidFill>
            <a:srgbClr val="94C12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8777"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baseline="0" dirty="0">
              <a:solidFill>
                <a:schemeClr val="bg1"/>
              </a:solidFill>
              <a:latin typeface="+mn-lt"/>
            </a:rPr>
            <a:t>To promote the implementation of environmental responsibility measures in EFF’s member communities.</a:t>
          </a:r>
        </a:p>
      </dsp:txBody>
      <dsp:txXfrm>
        <a:off x="1172381" y="1596128"/>
        <a:ext cx="6630737" cy="814833"/>
      </dsp:txXfrm>
    </dsp:sp>
    <dsp:sp modelId="{E07BD563-4E12-47CC-9CE8-C2D5C5B1C471}">
      <dsp:nvSpPr>
        <dsp:cNvPr id="0" name=""/>
        <dsp:cNvSpPr/>
      </dsp:nvSpPr>
      <dsp:spPr>
        <a:xfrm>
          <a:off x="554849" y="1527812"/>
          <a:ext cx="1018541" cy="101854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E42656D8-D979-41E9-8EB0-1CEDE3DEF9AC}">
      <dsp:nvSpPr>
        <dsp:cNvPr id="0" name=""/>
        <dsp:cNvSpPr/>
      </dsp:nvSpPr>
      <dsp:spPr>
        <a:xfrm>
          <a:off x="1175397" y="2801291"/>
          <a:ext cx="6607844" cy="814833"/>
        </a:xfrm>
        <a:prstGeom prst="rect">
          <a:avLst/>
        </a:prstGeom>
        <a:solidFill>
          <a:srgbClr val="94C120"/>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6774" tIns="55880" rIns="55880" bIns="55880" numCol="1" spcCol="1270" anchor="ctr" anchorCtr="0">
          <a:noAutofit/>
        </a:bodyPr>
        <a:lstStyle/>
        <a:p>
          <a:pPr marL="0" lvl="0" indent="0" algn="l" defTabSz="977900">
            <a:lnSpc>
              <a:spcPct val="90000"/>
            </a:lnSpc>
            <a:spcBef>
              <a:spcPct val="0"/>
            </a:spcBef>
            <a:spcAft>
              <a:spcPct val="35000"/>
            </a:spcAft>
            <a:buNone/>
          </a:pPr>
          <a:r>
            <a:rPr lang="en-GB" sz="2200" baseline="0" dirty="0">
              <a:solidFill>
                <a:schemeClr val="bg1"/>
              </a:solidFill>
              <a:latin typeface="+mn-lt"/>
            </a:rPr>
            <a:t>To reduce negative environmental impact within the operations of the EFF.</a:t>
          </a:r>
          <a:endParaRPr lang="en-GB" sz="2200" kern="1200" baseline="0" dirty="0">
            <a:solidFill>
              <a:schemeClr val="bg1"/>
            </a:solidFill>
          </a:endParaRPr>
        </a:p>
      </dsp:txBody>
      <dsp:txXfrm>
        <a:off x="1175397" y="2801291"/>
        <a:ext cx="6607844" cy="814833"/>
      </dsp:txXfrm>
    </dsp:sp>
    <dsp:sp modelId="{0E288FE7-4067-48A6-9AF9-3AB5284FF6AB}">
      <dsp:nvSpPr>
        <dsp:cNvPr id="0" name=""/>
        <dsp:cNvSpPr/>
      </dsp:nvSpPr>
      <dsp:spPr>
        <a:xfrm>
          <a:off x="554849" y="2750275"/>
          <a:ext cx="1018541" cy="101854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A7A914ED-70C6-4DFD-9D3D-43D91687732D}">
      <dsp:nvSpPr>
        <dsp:cNvPr id="0" name=""/>
        <dsp:cNvSpPr/>
      </dsp:nvSpPr>
      <dsp:spPr>
        <a:xfrm>
          <a:off x="557349" y="4053291"/>
          <a:ext cx="7231223" cy="814833"/>
        </a:xfrm>
        <a:prstGeom prst="rect">
          <a:avLst/>
        </a:prstGeom>
        <a:solidFill>
          <a:srgbClr val="94C120"/>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6774" tIns="55880" rIns="55880" bIns="55880" numCol="1" spcCol="1270" anchor="ctr" anchorCtr="0">
          <a:noAutofit/>
        </a:bodyPr>
        <a:lstStyle/>
        <a:p>
          <a:pPr marL="0" lvl="0" indent="0" algn="l" defTabSz="977900">
            <a:lnSpc>
              <a:spcPct val="90000"/>
            </a:lnSpc>
            <a:spcBef>
              <a:spcPct val="0"/>
            </a:spcBef>
            <a:spcAft>
              <a:spcPct val="35000"/>
            </a:spcAft>
            <a:buNone/>
          </a:pPr>
          <a:r>
            <a:rPr lang="en-GB" sz="2200" kern="1200" baseline="0" dirty="0">
              <a:solidFill>
                <a:schemeClr val="bg1"/>
              </a:solidFill>
              <a:latin typeface="Calibri"/>
            </a:rPr>
            <a:t>To improve communications about environmental issues</a:t>
          </a:r>
          <a:r>
            <a:rPr lang="fi-FI" sz="2200" kern="1200" baseline="0" dirty="0">
              <a:solidFill>
                <a:schemeClr val="bg1"/>
              </a:solidFill>
            </a:rPr>
            <a:t>.</a:t>
          </a:r>
        </a:p>
      </dsp:txBody>
      <dsp:txXfrm>
        <a:off x="557349" y="4053291"/>
        <a:ext cx="7231223" cy="814833"/>
      </dsp:txXfrm>
    </dsp:sp>
    <dsp:sp modelId="{BED5866A-0431-4DEF-964D-1975BE6139A7}">
      <dsp:nvSpPr>
        <dsp:cNvPr id="0" name=""/>
        <dsp:cNvSpPr/>
      </dsp:nvSpPr>
      <dsp:spPr>
        <a:xfrm>
          <a:off x="87687" y="3972737"/>
          <a:ext cx="1018541" cy="101854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6532032" y="-1045651"/>
          <a:ext cx="7820296" cy="7820296"/>
        </a:xfrm>
        <a:prstGeom prst="blockArc">
          <a:avLst>
            <a:gd name="adj1" fmla="val 18900000"/>
            <a:gd name="adj2" fmla="val 2700000"/>
            <a:gd name="adj3" fmla="val 276"/>
          </a:avLst>
        </a:prstGeom>
        <a:noFill/>
        <a:ln w="12700" cap="flat" cmpd="sng" algn="ctr">
          <a:solidFill>
            <a:srgbClr val="94C120"/>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522770" y="258187"/>
          <a:ext cx="7780473" cy="964329"/>
        </a:xfrm>
        <a:prstGeom prst="rect">
          <a:avLst/>
        </a:prstGeom>
        <a:solidFill>
          <a:srgbClr val="94C120"/>
        </a:solidFill>
        <a:ln w="12700" cap="flat" cmpd="sng" algn="ctr">
          <a:solidFill>
            <a:srgbClr val="94C12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6709" tIns="91440" rIns="91440" bIns="91440" numCol="1" spcCol="1270" anchor="ctr" anchorCtr="0">
          <a:noAutofit/>
        </a:bodyPr>
        <a:lstStyle/>
        <a:p>
          <a:pPr marL="0" lvl="0" indent="0" algn="l" defTabSz="2889250">
            <a:lnSpc>
              <a:spcPct val="90000"/>
            </a:lnSpc>
            <a:spcBef>
              <a:spcPct val="0"/>
            </a:spcBef>
            <a:spcAft>
              <a:spcPct val="35000"/>
            </a:spcAft>
            <a:buNone/>
          </a:pPr>
          <a:r>
            <a:rPr kern="1200" dirty="0"/>
            <a:t>           </a:t>
          </a:r>
          <a:r>
            <a:rPr lang="en-GB" sz="3600" b="1" kern="1200" baseline="0" dirty="0">
              <a:solidFill>
                <a:schemeClr val="bg1"/>
              </a:solidFill>
              <a:latin typeface="+mn-lt"/>
            </a:rPr>
            <a:t>ACTIONS 2024</a:t>
          </a:r>
        </a:p>
      </dsp:txBody>
      <dsp:txXfrm>
        <a:off x="522770" y="258187"/>
        <a:ext cx="7780473" cy="964329"/>
      </dsp:txXfrm>
    </dsp:sp>
    <dsp:sp modelId="{0FD49BCD-2157-4C5E-956C-E5733222EEDB}">
      <dsp:nvSpPr>
        <dsp:cNvPr id="0" name=""/>
        <dsp:cNvSpPr/>
      </dsp:nvSpPr>
      <dsp:spPr>
        <a:xfrm>
          <a:off x="44110" y="178983"/>
          <a:ext cx="1079998" cy="107999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9E841D7D-0D75-417B-9EB6-313DEFFED12E}">
      <dsp:nvSpPr>
        <dsp:cNvPr id="0" name=""/>
        <dsp:cNvSpPr/>
      </dsp:nvSpPr>
      <dsp:spPr>
        <a:xfrm>
          <a:off x="1104988" y="1452543"/>
          <a:ext cx="7260074" cy="726562"/>
        </a:xfrm>
        <a:prstGeom prst="rect">
          <a:avLst/>
        </a:prstGeom>
        <a:solidFill>
          <a:srgbClr val="94C120"/>
        </a:solidFill>
        <a:ln w="12700" cap="flat" cmpd="sng" algn="ctr">
          <a:solidFill>
            <a:srgbClr val="94C12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6709"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baseline="0" dirty="0">
              <a:solidFill>
                <a:schemeClr val="bg1"/>
              </a:solidFill>
              <a:latin typeface="+mn-lt"/>
            </a:rPr>
            <a:t>In cooperation with stakeholder groups and partners, continue to develop the environmental actions in line with </a:t>
          </a:r>
          <a:r>
            <a:rPr lang="en-GB" sz="1800" kern="1200" baseline="0" dirty="0">
              <a:solidFill>
                <a:srgbClr val="FFFFFF"/>
              </a:solidFill>
              <a:latin typeface="+mn-lt"/>
            </a:rPr>
            <a:t>the equine sector’s common environmental responsibility projects.  </a:t>
          </a:r>
        </a:p>
      </dsp:txBody>
      <dsp:txXfrm>
        <a:off x="1104988" y="1452543"/>
        <a:ext cx="7260074" cy="726562"/>
      </dsp:txXfrm>
    </dsp:sp>
    <dsp:sp modelId="{9D4CFBA4-7FFE-49E9-93E6-30EFA954FC7F}">
      <dsp:nvSpPr>
        <dsp:cNvPr id="0" name=""/>
        <dsp:cNvSpPr/>
      </dsp:nvSpPr>
      <dsp:spPr>
        <a:xfrm>
          <a:off x="721980" y="1361722"/>
          <a:ext cx="908202" cy="908202"/>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6ED50501-7F9C-44BC-807E-69FF3D913187}">
      <dsp:nvSpPr>
        <dsp:cNvPr id="0" name=""/>
        <dsp:cNvSpPr/>
      </dsp:nvSpPr>
      <dsp:spPr>
        <a:xfrm>
          <a:off x="1264780" y="2542037"/>
          <a:ext cx="7100281" cy="726562"/>
        </a:xfrm>
        <a:prstGeom prst="rect">
          <a:avLst/>
        </a:prstGeom>
        <a:solidFill>
          <a:srgbClr val="94C120"/>
        </a:solidFill>
        <a:ln w="12700" cap="flat" cmpd="sng" algn="ctr">
          <a:solidFill>
            <a:srgbClr val="94C12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6709" tIns="48260" rIns="48260" bIns="48260" numCol="1" spcCol="1270" anchor="ctr" anchorCtr="0">
          <a:noAutofit/>
        </a:bodyPr>
        <a:lstStyle/>
        <a:p>
          <a:pPr marL="0" lvl="0" indent="0" algn="l" defTabSz="844550">
            <a:lnSpc>
              <a:spcPct val="90000"/>
            </a:lnSpc>
            <a:spcBef>
              <a:spcPct val="0"/>
            </a:spcBef>
            <a:spcAft>
              <a:spcPct val="35000"/>
            </a:spcAft>
            <a:buNone/>
          </a:pPr>
          <a:r>
            <a:rPr lang="en-GB" sz="1900" kern="1200" baseline="0" dirty="0">
              <a:solidFill>
                <a:srgbClr val="FFFFFF"/>
              </a:solidFill>
              <a:latin typeface="+mn-lt"/>
            </a:rPr>
            <a:t>To prepare a tool for environmental work for member stables and riding clubs, which shall be introduced gradually. </a:t>
          </a:r>
        </a:p>
      </dsp:txBody>
      <dsp:txXfrm>
        <a:off x="1264780" y="2542037"/>
        <a:ext cx="7100281" cy="726562"/>
      </dsp:txXfrm>
    </dsp:sp>
    <dsp:sp modelId="{AF28CBF8-E811-4EAA-A51A-3B0F9AD10FDF}">
      <dsp:nvSpPr>
        <dsp:cNvPr id="0" name=""/>
        <dsp:cNvSpPr/>
      </dsp:nvSpPr>
      <dsp:spPr>
        <a:xfrm>
          <a:off x="810679" y="2451217"/>
          <a:ext cx="908202" cy="908202"/>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57E136D2-7F4B-47D8-AF77-14A45C8B41D8}">
      <dsp:nvSpPr>
        <dsp:cNvPr id="0" name=""/>
        <dsp:cNvSpPr/>
      </dsp:nvSpPr>
      <dsp:spPr>
        <a:xfrm>
          <a:off x="1104988" y="3631531"/>
          <a:ext cx="7260074" cy="726562"/>
        </a:xfrm>
        <a:prstGeom prst="rect">
          <a:avLst/>
        </a:prstGeom>
        <a:solidFill>
          <a:srgbClr val="94C120"/>
        </a:solidFill>
        <a:ln w="12700" cap="flat" cmpd="sng" algn="ctr">
          <a:solidFill>
            <a:srgbClr val="94C12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6709" tIns="50800" rIns="50800" bIns="50800" numCol="1" spcCol="1270" anchor="ctr" anchorCtr="0">
          <a:noAutofit/>
        </a:bodyPr>
        <a:lstStyle/>
        <a:p>
          <a:pPr marL="0" lvl="0" indent="0" algn="l" defTabSz="889000">
            <a:lnSpc>
              <a:spcPct val="90000"/>
            </a:lnSpc>
            <a:spcBef>
              <a:spcPct val="0"/>
            </a:spcBef>
            <a:spcAft>
              <a:spcPct val="35000"/>
            </a:spcAft>
            <a:buNone/>
          </a:pPr>
          <a:r>
            <a:rPr lang="en-GB" sz="2000" baseline="0" dirty="0">
              <a:solidFill>
                <a:schemeClr val="bg1"/>
              </a:solidFill>
              <a:latin typeface="+mn-lt"/>
            </a:rPr>
            <a:t>To investigate the possibility of implementation of a </a:t>
          </a:r>
          <a:r>
            <a:rPr lang="en-GB" sz="2000" baseline="0" dirty="0" err="1">
              <a:solidFill>
                <a:schemeClr val="bg1"/>
              </a:solidFill>
              <a:latin typeface="+mn-lt"/>
            </a:rPr>
            <a:t>carbonfootprint</a:t>
          </a:r>
          <a:r>
            <a:rPr lang="en-GB" sz="2000" baseline="0" dirty="0">
              <a:solidFill>
                <a:schemeClr val="bg1"/>
              </a:solidFill>
              <a:latin typeface="+mn-lt"/>
            </a:rPr>
            <a:t> calculator in competitions and events.  </a:t>
          </a:r>
          <a:endParaRPr lang="en-GB" sz="2000" kern="1200" baseline="0" dirty="0">
            <a:solidFill>
              <a:srgbClr val="FFFFFF"/>
            </a:solidFill>
            <a:latin typeface="+mn-lt"/>
            <a:ea typeface="+mn-ea"/>
            <a:cs typeface="+mn-cs"/>
          </a:endParaRPr>
        </a:p>
      </dsp:txBody>
      <dsp:txXfrm>
        <a:off x="1104988" y="3631531"/>
        <a:ext cx="7260074" cy="726562"/>
      </dsp:txXfrm>
    </dsp:sp>
    <dsp:sp modelId="{185E9498-3D4E-47F9-9959-CA2E0842F650}">
      <dsp:nvSpPr>
        <dsp:cNvPr id="0" name=""/>
        <dsp:cNvSpPr/>
      </dsp:nvSpPr>
      <dsp:spPr>
        <a:xfrm>
          <a:off x="650886" y="3492195"/>
          <a:ext cx="908202" cy="908202"/>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B1ED8176-1C89-40FD-A8FA-13CCD3E2DA1D}">
      <dsp:nvSpPr>
        <dsp:cNvPr id="0" name=""/>
        <dsp:cNvSpPr/>
      </dsp:nvSpPr>
      <dsp:spPr>
        <a:xfrm>
          <a:off x="584355" y="4721026"/>
          <a:ext cx="7780707" cy="726562"/>
        </a:xfrm>
        <a:prstGeom prst="rect">
          <a:avLst/>
        </a:prstGeom>
        <a:solidFill>
          <a:srgbClr val="94C120"/>
        </a:solidFill>
        <a:ln w="12700" cap="flat" cmpd="sng" algn="ctr">
          <a:solidFill>
            <a:srgbClr val="94C12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6709" tIns="50800" rIns="50800" bIns="50800" numCol="1" spcCol="1270" anchor="ctr" anchorCtr="0">
          <a:noAutofit/>
        </a:bodyPr>
        <a:lstStyle/>
        <a:p>
          <a:pPr marL="0" lvl="0" indent="0" algn="l" defTabSz="889000">
            <a:lnSpc>
              <a:spcPct val="90000"/>
            </a:lnSpc>
            <a:spcBef>
              <a:spcPct val="0"/>
            </a:spcBef>
            <a:spcAft>
              <a:spcPct val="35000"/>
            </a:spcAft>
            <a:buNone/>
          </a:pPr>
          <a:r>
            <a:rPr lang="en-GB" sz="2000" kern="1200" baseline="0" dirty="0">
              <a:solidFill>
                <a:schemeClr val="bg1"/>
              </a:solidFill>
              <a:latin typeface="+mn-lt"/>
            </a:rPr>
            <a:t>To implement the actions specified in the WWF Green Office environmental programme in the core organisation.</a:t>
          </a:r>
        </a:p>
      </dsp:txBody>
      <dsp:txXfrm>
        <a:off x="584355" y="4721026"/>
        <a:ext cx="7780707" cy="726562"/>
      </dsp:txXfrm>
    </dsp:sp>
    <dsp:sp modelId="{34A3877A-E04D-42BD-8BA3-40F49C562389}">
      <dsp:nvSpPr>
        <dsp:cNvPr id="0" name=""/>
        <dsp:cNvSpPr/>
      </dsp:nvSpPr>
      <dsp:spPr>
        <a:xfrm>
          <a:off x="201347" y="4630206"/>
          <a:ext cx="908202" cy="908202"/>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2A2AD-66DE-472B-9E4E-3E9DCC997564}">
      <dsp:nvSpPr>
        <dsp:cNvPr id="0" name=""/>
        <dsp:cNvSpPr/>
      </dsp:nvSpPr>
      <dsp:spPr>
        <a:xfrm>
          <a:off x="-5860109" y="-897042"/>
          <a:ext cx="6978051" cy="6978051"/>
        </a:xfrm>
        <a:prstGeom prst="blockArc">
          <a:avLst>
            <a:gd name="adj1" fmla="val 18900000"/>
            <a:gd name="adj2" fmla="val 2700000"/>
            <a:gd name="adj3" fmla="val 310"/>
          </a:avLst>
        </a:prstGeom>
        <a:no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4F390B5D-0DD2-4DE3-9080-B005B18B6110}">
      <dsp:nvSpPr>
        <dsp:cNvPr id="0" name=""/>
        <dsp:cNvSpPr/>
      </dsp:nvSpPr>
      <dsp:spPr>
        <a:xfrm>
          <a:off x="739441" y="508453"/>
          <a:ext cx="7345830" cy="1036793"/>
        </a:xfrm>
        <a:prstGeom prst="rect">
          <a:avLst/>
        </a:prstGeom>
        <a:solidFill>
          <a:srgbClr val="F39200"/>
        </a:solidFill>
        <a:ln w="19050" cap="flat" cmpd="sng" algn="ctr">
          <a:no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822955" tIns="83820" rIns="83820" bIns="83820" numCol="1" spcCol="1270" anchor="ctr" anchorCtr="0">
          <a:noAutofit/>
        </a:bodyPr>
        <a:lstStyle/>
        <a:p>
          <a:pPr marL="0" lvl="0" indent="0" algn="l" defTabSz="1466850" rtl="0">
            <a:lnSpc>
              <a:spcPct val="90000"/>
            </a:lnSpc>
            <a:spcBef>
              <a:spcPct val="0"/>
            </a:spcBef>
            <a:spcAft>
              <a:spcPct val="35000"/>
            </a:spcAft>
            <a:buNone/>
          </a:pPr>
          <a:r>
            <a:rPr lang="en-GB" sz="3300" b="1" kern="1200" dirty="0">
              <a:solidFill>
                <a:schemeClr val="bg1"/>
              </a:solidFill>
              <a:latin typeface="Calibri"/>
            </a:rPr>
            <a:t> WITH</a:t>
          </a:r>
          <a:r>
            <a:rPr lang="fi-FI" sz="3600" b="1" kern="1200" dirty="0">
              <a:solidFill>
                <a:schemeClr val="bg1"/>
              </a:solidFill>
            </a:rPr>
            <a:t> THE HORSE</a:t>
          </a:r>
          <a:endParaRPr lang="en-GB" sz="3600" b="1" kern="1200" dirty="0">
            <a:solidFill>
              <a:schemeClr val="bg1"/>
            </a:solidFill>
          </a:endParaRPr>
        </a:p>
      </dsp:txBody>
      <dsp:txXfrm>
        <a:off x="739441" y="508453"/>
        <a:ext cx="7345830" cy="1036793"/>
      </dsp:txXfrm>
    </dsp:sp>
    <dsp:sp modelId="{46A32086-38ED-4E21-B7EC-BBF25AA4860F}">
      <dsp:nvSpPr>
        <dsp:cNvPr id="0" name=""/>
        <dsp:cNvSpPr/>
      </dsp:nvSpPr>
      <dsp:spPr>
        <a:xfrm>
          <a:off x="71538" y="388797"/>
          <a:ext cx="1295991" cy="129599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AFE12AF9-136E-4719-B909-828C8AB3D156}">
      <dsp:nvSpPr>
        <dsp:cNvPr id="0" name=""/>
        <dsp:cNvSpPr/>
      </dsp:nvSpPr>
      <dsp:spPr>
        <a:xfrm>
          <a:off x="1033479" y="2058335"/>
          <a:ext cx="6968956" cy="1036793"/>
        </a:xfrm>
        <a:prstGeom prst="rect">
          <a:avLst/>
        </a:prstGeom>
        <a:solidFill>
          <a:srgbClr val="F392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2955" tIns="63500" rIns="63500" bIns="63500" numCol="1" spcCol="1270" anchor="ctr" anchorCtr="0">
          <a:noAutofit/>
        </a:bodyPr>
        <a:lstStyle/>
        <a:p>
          <a:pPr marL="0" lvl="0" indent="0" algn="l" defTabSz="1111250" rtl="0">
            <a:lnSpc>
              <a:spcPct val="90000"/>
            </a:lnSpc>
            <a:spcBef>
              <a:spcPct val="0"/>
            </a:spcBef>
            <a:spcAft>
              <a:spcPct val="35000"/>
            </a:spcAft>
            <a:buNone/>
          </a:pPr>
          <a:r>
            <a:rPr lang="en-GB" sz="2500" b="0" kern="1200" dirty="0">
              <a:solidFill>
                <a:schemeClr val="bg1"/>
              </a:solidFill>
              <a:latin typeface="Calibri"/>
            </a:rPr>
            <a:t>To promote equine welfare in all of the Federation's operations</a:t>
          </a:r>
          <a:r>
            <a:rPr lang="fi-FI" sz="2500" b="0" kern="1200" dirty="0">
              <a:solidFill>
                <a:schemeClr val="bg1"/>
              </a:solidFill>
            </a:rPr>
            <a:t>.</a:t>
          </a:r>
        </a:p>
      </dsp:txBody>
      <dsp:txXfrm>
        <a:off x="1033479" y="2058335"/>
        <a:ext cx="6968956" cy="1036793"/>
      </dsp:txXfrm>
    </dsp:sp>
    <dsp:sp modelId="{1D4B2962-6458-4AF8-9963-500EBA4C398D}">
      <dsp:nvSpPr>
        <dsp:cNvPr id="0" name=""/>
        <dsp:cNvSpPr/>
      </dsp:nvSpPr>
      <dsp:spPr>
        <a:xfrm>
          <a:off x="448413" y="1943987"/>
          <a:ext cx="1295991" cy="129599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FFB8C907-F13D-4320-9011-8EB226BCBA83}">
      <dsp:nvSpPr>
        <dsp:cNvPr id="0" name=""/>
        <dsp:cNvSpPr/>
      </dsp:nvSpPr>
      <dsp:spPr>
        <a:xfrm>
          <a:off x="719534" y="3628776"/>
          <a:ext cx="7345830" cy="1036793"/>
        </a:xfrm>
        <a:prstGeom prst="rect">
          <a:avLst/>
        </a:prstGeom>
        <a:solidFill>
          <a:srgbClr val="F392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2955" tIns="63500" rIns="63500" bIns="63500" numCol="1" spcCol="1270" anchor="ctr" anchorCtr="0">
          <a:noAutofit/>
        </a:bodyPr>
        <a:lstStyle/>
        <a:p>
          <a:pPr marL="0" lvl="0" indent="0" algn="l" defTabSz="1111250">
            <a:lnSpc>
              <a:spcPct val="90000"/>
            </a:lnSpc>
            <a:spcBef>
              <a:spcPct val="0"/>
            </a:spcBef>
            <a:spcAft>
              <a:spcPct val="35000"/>
            </a:spcAft>
            <a:buNone/>
          </a:pPr>
          <a:r>
            <a:rPr lang="en-GB" sz="2500" b="0" kern="1200" dirty="0">
              <a:solidFill>
                <a:schemeClr val="bg1"/>
              </a:solidFill>
              <a:latin typeface="Calibri"/>
            </a:rPr>
            <a:t>To increase people’s awareness about factors that affect equine welfare.</a:t>
          </a:r>
        </a:p>
      </dsp:txBody>
      <dsp:txXfrm>
        <a:off x="719534" y="3628776"/>
        <a:ext cx="7345830" cy="1036793"/>
      </dsp:txXfrm>
    </dsp:sp>
    <dsp:sp modelId="{719F89FD-E383-4D4D-A17A-2094239DD9FA}">
      <dsp:nvSpPr>
        <dsp:cNvPr id="0" name=""/>
        <dsp:cNvSpPr/>
      </dsp:nvSpPr>
      <dsp:spPr>
        <a:xfrm>
          <a:off x="71538" y="3499177"/>
          <a:ext cx="1295991" cy="129599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6833331" y="-1044794"/>
          <a:ext cx="8132581" cy="8132581"/>
        </a:xfrm>
        <a:prstGeom prst="blockArc">
          <a:avLst>
            <a:gd name="adj1" fmla="val 18900000"/>
            <a:gd name="adj2" fmla="val 2700000"/>
            <a:gd name="adj3" fmla="val 266"/>
          </a:avLst>
        </a:prstGeom>
        <a:noFill/>
        <a:ln w="12700" cap="flat" cmpd="sng" algn="ctr">
          <a:solidFill>
            <a:srgbClr val="F39200"/>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591137" y="471320"/>
          <a:ext cx="7226636" cy="847295"/>
        </a:xfrm>
        <a:prstGeom prst="rect">
          <a:avLst/>
        </a:prstGeom>
        <a:solidFill>
          <a:srgbClr val="F38F00"/>
        </a:solidFill>
        <a:ln w="19050" cap="flat" cmpd="sng" algn="ctr">
          <a:no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737913" tIns="91440" rIns="91440" bIns="91440" numCol="1" spcCol="1270" anchor="ctr" anchorCtr="0">
          <a:noAutofit/>
        </a:bodyPr>
        <a:lstStyle/>
        <a:p>
          <a:pPr marL="0" lvl="0" indent="0" algn="l" defTabSz="1600200" rtl="0">
            <a:lnSpc>
              <a:spcPct val="90000"/>
            </a:lnSpc>
            <a:spcBef>
              <a:spcPct val="0"/>
            </a:spcBef>
            <a:spcAft>
              <a:spcPct val="35000"/>
            </a:spcAft>
            <a:buNone/>
          </a:pPr>
          <a:r>
            <a:rPr lang="en-GB" sz="3600" b="1" kern="1200" baseline="0" dirty="0">
              <a:latin typeface="Calibri Light"/>
            </a:rPr>
            <a:t>         </a:t>
          </a:r>
          <a:r>
            <a:rPr lang="en-GB" sz="3600" b="1" kern="1200" baseline="0" dirty="0">
              <a:latin typeface="+mj-lt"/>
            </a:rPr>
            <a:t>GOALS 2024</a:t>
          </a:r>
        </a:p>
      </dsp:txBody>
      <dsp:txXfrm>
        <a:off x="591137" y="471320"/>
        <a:ext cx="7226636" cy="847295"/>
      </dsp:txXfrm>
    </dsp:sp>
    <dsp:sp modelId="{0FD49BCD-2157-4C5E-956C-E5733222EEDB}">
      <dsp:nvSpPr>
        <dsp:cNvPr id="0" name=""/>
        <dsp:cNvSpPr/>
      </dsp:nvSpPr>
      <dsp:spPr>
        <a:xfrm>
          <a:off x="75998" y="403954"/>
          <a:ext cx="1171224" cy="115626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739D372C-2163-4B13-8FAD-4085C88CE55A}">
      <dsp:nvSpPr>
        <dsp:cNvPr id="0" name=""/>
        <dsp:cNvSpPr/>
      </dsp:nvSpPr>
      <dsp:spPr>
        <a:xfrm>
          <a:off x="1212800" y="1859307"/>
          <a:ext cx="6693644" cy="929653"/>
        </a:xfrm>
        <a:prstGeom prst="rect">
          <a:avLst/>
        </a:prstGeom>
        <a:solidFill>
          <a:srgbClr val="F38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7913"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baseline="0" dirty="0">
              <a:latin typeface="Calibri"/>
              <a:sym typeface="Wingdings" panose="05000000000000000000" pitchFamily="2" charset="2"/>
            </a:rPr>
            <a:t> </a:t>
          </a:r>
          <a:r>
            <a:rPr lang="en-GB" sz="2000" kern="1200" baseline="0" dirty="0">
              <a:latin typeface="Calibri"/>
            </a:rPr>
            <a:t>To participate in the promotion of interests related to the equine sector strongly and with forethought. </a:t>
          </a:r>
          <a:endParaRPr lang="en-GB" sz="2000" kern="1200" baseline="0" dirty="0">
            <a:latin typeface="Calibri" panose="020F0502020204030204" pitchFamily="34" charset="0"/>
            <a:cs typeface="Calibri" panose="020F0502020204030204" pitchFamily="34" charset="0"/>
          </a:endParaRPr>
        </a:p>
      </dsp:txBody>
      <dsp:txXfrm>
        <a:off x="1212800" y="1859307"/>
        <a:ext cx="6693644" cy="929653"/>
      </dsp:txXfrm>
    </dsp:sp>
    <dsp:sp modelId="{E99B8C04-2C48-4913-8A3D-7B006CB96C14}">
      <dsp:nvSpPr>
        <dsp:cNvPr id="0" name=""/>
        <dsp:cNvSpPr/>
      </dsp:nvSpPr>
      <dsp:spPr>
        <a:xfrm>
          <a:off x="631766" y="1743101"/>
          <a:ext cx="1162067" cy="116206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2A5F4D6C-33D8-4597-A4FE-0913E11E8E31}">
      <dsp:nvSpPr>
        <dsp:cNvPr id="0" name=""/>
        <dsp:cNvSpPr/>
      </dsp:nvSpPr>
      <dsp:spPr>
        <a:xfrm>
          <a:off x="1212800" y="3254030"/>
          <a:ext cx="6693644" cy="929653"/>
        </a:xfrm>
        <a:prstGeom prst="rect">
          <a:avLst/>
        </a:prstGeom>
        <a:solidFill>
          <a:srgbClr val="F38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7913"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baseline="0" dirty="0">
              <a:latin typeface="Calibri"/>
            </a:rPr>
            <a:t>To ensure the up-to-datedness of competition rules and operating guidelines in terms of equine welfare.</a:t>
          </a:r>
          <a:endParaRPr lang="en-GB" sz="2000" kern="1200" baseline="0" dirty="0">
            <a:latin typeface="Calibri"/>
            <a:cs typeface="Calibri"/>
          </a:endParaRPr>
        </a:p>
      </dsp:txBody>
      <dsp:txXfrm>
        <a:off x="1212800" y="3254030"/>
        <a:ext cx="6693644" cy="929653"/>
      </dsp:txXfrm>
    </dsp:sp>
    <dsp:sp modelId="{4EA63C67-74E4-4461-9A07-13F717C321E8}">
      <dsp:nvSpPr>
        <dsp:cNvPr id="0" name=""/>
        <dsp:cNvSpPr/>
      </dsp:nvSpPr>
      <dsp:spPr>
        <a:xfrm>
          <a:off x="631766" y="3137823"/>
          <a:ext cx="1162067" cy="116206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E072A833-E41C-48B0-BACF-1CAD7B14C84E}">
      <dsp:nvSpPr>
        <dsp:cNvPr id="0" name=""/>
        <dsp:cNvSpPr/>
      </dsp:nvSpPr>
      <dsp:spPr>
        <a:xfrm>
          <a:off x="679808" y="4648752"/>
          <a:ext cx="7226636" cy="929653"/>
        </a:xfrm>
        <a:prstGeom prst="rect">
          <a:avLst/>
        </a:prstGeom>
        <a:solidFill>
          <a:srgbClr val="F38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7913" tIns="50800" rIns="50800" bIns="50800" numCol="1" spcCol="1270" anchor="ctr" anchorCtr="0">
          <a:noAutofit/>
        </a:bodyPr>
        <a:lstStyle/>
        <a:p>
          <a:pPr marL="0" lvl="0" indent="0" algn="l" defTabSz="889000">
            <a:lnSpc>
              <a:spcPct val="90000"/>
            </a:lnSpc>
            <a:spcBef>
              <a:spcPct val="0"/>
            </a:spcBef>
            <a:spcAft>
              <a:spcPct val="35000"/>
            </a:spcAft>
            <a:buNone/>
          </a:pPr>
          <a:r>
            <a:rPr lang="en-GB" sz="2000" kern="1200" baseline="0" dirty="0">
              <a:latin typeface="Calibri"/>
            </a:rPr>
            <a:t>To increase the availability and opportunities for the knowledge-based </a:t>
          </a:r>
          <a:r>
            <a:rPr lang="en-GB" sz="2000" kern="1200" baseline="0" dirty="0">
              <a:latin typeface="Calibri"/>
              <a:sym typeface="Wingdings" panose="05000000000000000000" pitchFamily="2" charset="2"/>
            </a:rPr>
            <a:t>learning of equine skills at a low threshold for different target groups.  </a:t>
          </a:r>
          <a:endParaRPr lang="en-GB" sz="2000" kern="1200" baseline="0" dirty="0">
            <a:latin typeface="Calibri"/>
            <a:cs typeface="Calibri"/>
          </a:endParaRPr>
        </a:p>
      </dsp:txBody>
      <dsp:txXfrm>
        <a:off x="679808" y="4648752"/>
        <a:ext cx="7226636" cy="929653"/>
      </dsp:txXfrm>
    </dsp:sp>
    <dsp:sp modelId="{E378374C-BA23-470B-B204-66F45264C8E8}">
      <dsp:nvSpPr>
        <dsp:cNvPr id="0" name=""/>
        <dsp:cNvSpPr/>
      </dsp:nvSpPr>
      <dsp:spPr>
        <a:xfrm>
          <a:off x="98775" y="4532546"/>
          <a:ext cx="1162067" cy="116206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6979514" y="-1067018"/>
          <a:ext cx="8306236" cy="8306236"/>
        </a:xfrm>
        <a:prstGeom prst="blockArc">
          <a:avLst>
            <a:gd name="adj1" fmla="val 18900000"/>
            <a:gd name="adj2" fmla="val 2700000"/>
            <a:gd name="adj3" fmla="val 260"/>
          </a:avLst>
        </a:prstGeom>
        <a:noFill/>
        <a:ln w="12700" cap="flat" cmpd="sng" algn="ctr">
          <a:solidFill>
            <a:srgbClr val="F38F00"/>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531922" y="391230"/>
          <a:ext cx="7800306" cy="703400"/>
        </a:xfrm>
        <a:prstGeom prst="rect">
          <a:avLst/>
        </a:prstGeom>
        <a:solidFill>
          <a:srgbClr val="F39200"/>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612594" tIns="91440" rIns="91440" bIns="91440" numCol="1" spcCol="1270" anchor="ctr" anchorCtr="0">
          <a:noAutofit/>
        </a:bodyPr>
        <a:lstStyle/>
        <a:p>
          <a:pPr marL="0" lvl="0" indent="0" algn="ctr" defTabSz="1600200">
            <a:lnSpc>
              <a:spcPct val="90000"/>
            </a:lnSpc>
            <a:spcBef>
              <a:spcPct val="0"/>
            </a:spcBef>
            <a:spcAft>
              <a:spcPct val="35000"/>
            </a:spcAft>
            <a:buNone/>
          </a:pPr>
          <a:r>
            <a:rPr lang="en-GB" sz="3600" b="1" kern="1200" baseline="0" dirty="0">
              <a:latin typeface="+mj-lt"/>
            </a:rPr>
            <a:t>ACTIONS 2024</a:t>
          </a:r>
        </a:p>
      </dsp:txBody>
      <dsp:txXfrm>
        <a:off x="531922" y="391230"/>
        <a:ext cx="7800306" cy="703400"/>
      </dsp:txXfrm>
    </dsp:sp>
    <dsp:sp modelId="{0FD49BCD-2157-4C5E-956C-E5733222EEDB}">
      <dsp:nvSpPr>
        <dsp:cNvPr id="0" name=""/>
        <dsp:cNvSpPr/>
      </dsp:nvSpPr>
      <dsp:spPr>
        <a:xfrm>
          <a:off x="78082" y="335305"/>
          <a:ext cx="972316" cy="959900"/>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73BB376E-5116-41F0-AAA9-41B658D4462D}">
      <dsp:nvSpPr>
        <dsp:cNvPr id="0" name=""/>
        <dsp:cNvSpPr/>
      </dsp:nvSpPr>
      <dsp:spPr>
        <a:xfrm>
          <a:off x="1220861" y="1495647"/>
          <a:ext cx="7247277" cy="771771"/>
        </a:xfrm>
        <a:prstGeom prst="rect">
          <a:avLst/>
        </a:prstGeom>
        <a:solidFill>
          <a:srgbClr val="F38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2594"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baseline="0" dirty="0">
              <a:latin typeface="+mn-lt"/>
            </a:rPr>
            <a:t>To participate in the most important project consortiums that promote equine welfare.</a:t>
          </a:r>
        </a:p>
      </dsp:txBody>
      <dsp:txXfrm>
        <a:off x="1220861" y="1495647"/>
        <a:ext cx="7247277" cy="771771"/>
      </dsp:txXfrm>
    </dsp:sp>
    <dsp:sp modelId="{2C1EC78D-7FDC-4DC6-8D1C-C9642F2AF189}">
      <dsp:nvSpPr>
        <dsp:cNvPr id="0" name=""/>
        <dsp:cNvSpPr/>
      </dsp:nvSpPr>
      <dsp:spPr>
        <a:xfrm>
          <a:off x="650020" y="1446455"/>
          <a:ext cx="964714" cy="964714"/>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5690DB-99F0-4928-B5F5-D68DA0EF1F13}">
      <dsp:nvSpPr>
        <dsp:cNvPr id="0" name=""/>
        <dsp:cNvSpPr/>
      </dsp:nvSpPr>
      <dsp:spPr>
        <a:xfrm>
          <a:off x="1302113" y="2700214"/>
          <a:ext cx="7077542" cy="771771"/>
        </a:xfrm>
        <a:prstGeom prst="rect">
          <a:avLst/>
        </a:prstGeom>
        <a:solidFill>
          <a:srgbClr val="F38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2594" tIns="50800" rIns="50800" bIns="50800" numCol="1" spcCol="1270" anchor="ctr" anchorCtr="0">
          <a:noAutofit/>
        </a:bodyPr>
        <a:lstStyle/>
        <a:p>
          <a:pPr marL="0" lvl="0" indent="0" algn="l" defTabSz="889000">
            <a:lnSpc>
              <a:spcPct val="90000"/>
            </a:lnSpc>
            <a:spcBef>
              <a:spcPct val="0"/>
            </a:spcBef>
            <a:spcAft>
              <a:spcPct val="35000"/>
            </a:spcAft>
            <a:buFont typeface="Times New Roman" panose="02020603050405020304" pitchFamily="18" charset="0"/>
            <a:buNone/>
          </a:pPr>
          <a:r>
            <a:rPr lang="fi-FI" sz="2000" dirty="0"/>
            <a:t>To </a:t>
          </a:r>
          <a:r>
            <a:rPr lang="fi-FI" sz="2000" dirty="0" err="1"/>
            <a:t>participate</a:t>
          </a:r>
          <a:r>
            <a:rPr lang="fi-FI" sz="2000" dirty="0"/>
            <a:t> in </a:t>
          </a:r>
          <a:r>
            <a:rPr lang="fi-FI" sz="2000" dirty="0" err="1"/>
            <a:t>drafting</a:t>
          </a:r>
          <a:r>
            <a:rPr lang="fi-FI" sz="2000" dirty="0"/>
            <a:t> </a:t>
          </a:r>
          <a:r>
            <a:rPr lang="fi-FI" sz="2000" dirty="0" err="1"/>
            <a:t>the</a:t>
          </a:r>
          <a:r>
            <a:rPr lang="fi-FI" sz="2000" dirty="0"/>
            <a:t> </a:t>
          </a:r>
          <a:r>
            <a:rPr lang="fi-FI" sz="2000" dirty="0" err="1"/>
            <a:t>ordinances</a:t>
          </a:r>
          <a:r>
            <a:rPr lang="fi-FI" sz="2000" dirty="0"/>
            <a:t> of </a:t>
          </a:r>
          <a:r>
            <a:rPr lang="fi-FI" sz="2000" dirty="0" err="1"/>
            <a:t>the</a:t>
          </a:r>
          <a:r>
            <a:rPr lang="fi-FI" sz="2000" dirty="0"/>
            <a:t> </a:t>
          </a:r>
          <a:r>
            <a:rPr lang="fi-FI" sz="2000" dirty="0" err="1"/>
            <a:t>Finnish</a:t>
          </a:r>
          <a:r>
            <a:rPr lang="fi-FI" sz="2000" dirty="0"/>
            <a:t> </a:t>
          </a:r>
          <a:r>
            <a:rPr lang="fi-FI" sz="2000" dirty="0" err="1"/>
            <a:t>Animal</a:t>
          </a:r>
          <a:r>
            <a:rPr lang="fi-FI" sz="2000" dirty="0"/>
            <a:t> </a:t>
          </a:r>
          <a:r>
            <a:rPr lang="fi-FI" sz="2000" dirty="0" err="1"/>
            <a:t>Welfare</a:t>
          </a:r>
          <a:r>
            <a:rPr lang="fi-FI" sz="2000" dirty="0"/>
            <a:t> </a:t>
          </a:r>
          <a:r>
            <a:rPr lang="fi-FI" sz="2000" dirty="0" err="1"/>
            <a:t>Law</a:t>
          </a:r>
          <a:r>
            <a:rPr lang="fi-FI" sz="2000" dirty="0"/>
            <a:t>, </a:t>
          </a:r>
          <a:r>
            <a:rPr lang="fi-FI" sz="2000" dirty="0" err="1"/>
            <a:t>if</a:t>
          </a:r>
          <a:r>
            <a:rPr lang="fi-FI" sz="2000" dirty="0"/>
            <a:t> </a:t>
          </a:r>
          <a:r>
            <a:rPr lang="fi-FI" sz="2000" dirty="0" err="1"/>
            <a:t>necessary</a:t>
          </a:r>
          <a:r>
            <a:rPr lang="fi-FI" sz="2000" dirty="0"/>
            <a:t>.</a:t>
          </a:r>
          <a:endParaRPr lang="en-GB" sz="2000" kern="1200" baseline="0" dirty="0">
            <a:latin typeface="+mn-lt"/>
          </a:endParaRPr>
        </a:p>
      </dsp:txBody>
      <dsp:txXfrm>
        <a:off x="1302113" y="2700214"/>
        <a:ext cx="7077542" cy="771771"/>
      </dsp:txXfrm>
    </dsp:sp>
    <dsp:sp modelId="{42D08A20-2648-4738-A508-9D8041F18FDF}">
      <dsp:nvSpPr>
        <dsp:cNvPr id="0" name=""/>
        <dsp:cNvSpPr/>
      </dsp:nvSpPr>
      <dsp:spPr>
        <a:xfrm>
          <a:off x="819755" y="2603742"/>
          <a:ext cx="964714" cy="964714"/>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94ECF3B-4A3F-4756-A6D9-95CA153C354B}">
      <dsp:nvSpPr>
        <dsp:cNvPr id="0" name=""/>
        <dsp:cNvSpPr/>
      </dsp:nvSpPr>
      <dsp:spPr>
        <a:xfrm>
          <a:off x="1132377" y="3857501"/>
          <a:ext cx="7247277" cy="771771"/>
        </a:xfrm>
        <a:prstGeom prst="rect">
          <a:avLst/>
        </a:prstGeom>
        <a:solidFill>
          <a:srgbClr val="F39200"/>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612594" tIns="50800" rIns="50800" bIns="50800" numCol="1" spcCol="1270" anchor="ctr" anchorCtr="0">
          <a:noAutofit/>
        </a:bodyPr>
        <a:lstStyle/>
        <a:p>
          <a:pPr marL="0" lvl="0" indent="0" algn="l" defTabSz="889000">
            <a:lnSpc>
              <a:spcPct val="90000"/>
            </a:lnSpc>
            <a:spcBef>
              <a:spcPct val="0"/>
            </a:spcBef>
            <a:spcAft>
              <a:spcPct val="35000"/>
            </a:spcAft>
            <a:buNone/>
          </a:pPr>
          <a:r>
            <a:rPr lang="en-GB" sz="2000" kern="1200" baseline="0" dirty="0">
              <a:latin typeface="+mn-lt"/>
            </a:rPr>
            <a:t>The Equine welfare working group produces science-based material to be utilised in the organisation at all levels.</a:t>
          </a:r>
        </a:p>
      </dsp:txBody>
      <dsp:txXfrm>
        <a:off x="1132377" y="3857501"/>
        <a:ext cx="7247277" cy="771771"/>
      </dsp:txXfrm>
    </dsp:sp>
    <dsp:sp modelId="{0E288FE7-4067-48A6-9AF9-3AB5284FF6AB}">
      <dsp:nvSpPr>
        <dsp:cNvPr id="0" name=""/>
        <dsp:cNvSpPr/>
      </dsp:nvSpPr>
      <dsp:spPr>
        <a:xfrm>
          <a:off x="650020" y="3761030"/>
          <a:ext cx="964714" cy="964714"/>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DDD54612-ABC4-414B-96BC-7C4B5704EA2E}">
      <dsp:nvSpPr>
        <dsp:cNvPr id="0" name=""/>
        <dsp:cNvSpPr/>
      </dsp:nvSpPr>
      <dsp:spPr>
        <a:xfrm>
          <a:off x="579348" y="4992758"/>
          <a:ext cx="7800306" cy="815832"/>
        </a:xfrm>
        <a:prstGeom prst="rect">
          <a:avLst/>
        </a:prstGeom>
        <a:solidFill>
          <a:srgbClr val="F38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2594"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baseline="0" dirty="0">
              <a:latin typeface="+mn-lt"/>
            </a:rPr>
            <a:t>To update the knowledge and the know-how of the licensed show officials´ to complement the requirements of legislation, national and international competition rules.</a:t>
          </a:r>
          <a:endParaRPr lang="en-GB" sz="2000" kern="1200" baseline="0" dirty="0">
            <a:latin typeface="+mn-lt"/>
          </a:endParaRPr>
        </a:p>
      </dsp:txBody>
      <dsp:txXfrm>
        <a:off x="579348" y="4992758"/>
        <a:ext cx="7800306" cy="815832"/>
      </dsp:txXfrm>
    </dsp:sp>
    <dsp:sp modelId="{D7DD96AC-BDF6-4D9C-8106-A4BA5177B846}">
      <dsp:nvSpPr>
        <dsp:cNvPr id="0" name=""/>
        <dsp:cNvSpPr/>
      </dsp:nvSpPr>
      <dsp:spPr>
        <a:xfrm>
          <a:off x="96991" y="4918317"/>
          <a:ext cx="964714" cy="964714"/>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CB046-7B73-46D8-9AB1-D1E7AE278A44}">
      <dsp:nvSpPr>
        <dsp:cNvPr id="0" name=""/>
        <dsp:cNvSpPr/>
      </dsp:nvSpPr>
      <dsp:spPr>
        <a:xfrm>
          <a:off x="-6162124" y="-925792"/>
          <a:ext cx="7202707" cy="7202707"/>
        </a:xfrm>
        <a:prstGeom prst="blockArc">
          <a:avLst>
            <a:gd name="adj1" fmla="val 18900000"/>
            <a:gd name="adj2" fmla="val 2700000"/>
            <a:gd name="adj3" fmla="val 300"/>
          </a:avLst>
        </a:prstGeom>
        <a:no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72087950-082E-4634-93B0-537888FC0B99}">
      <dsp:nvSpPr>
        <dsp:cNvPr id="0" name=""/>
        <dsp:cNvSpPr/>
      </dsp:nvSpPr>
      <dsp:spPr>
        <a:xfrm>
          <a:off x="680780" y="517464"/>
          <a:ext cx="6773697" cy="1070224"/>
        </a:xfrm>
        <a:prstGeom prst="rect">
          <a:avLst/>
        </a:prstGeom>
        <a:solidFill>
          <a:srgbClr val="E50064"/>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9491" tIns="91440" rIns="91440" bIns="91440" numCol="1" spcCol="1270" anchor="ctr" anchorCtr="0">
          <a:noAutofit/>
        </a:bodyPr>
        <a:lstStyle/>
        <a:p>
          <a:pPr marL="0" lvl="0" indent="0" algn="l" defTabSz="1600200">
            <a:lnSpc>
              <a:spcPct val="90000"/>
            </a:lnSpc>
            <a:spcBef>
              <a:spcPct val="0"/>
            </a:spcBef>
            <a:spcAft>
              <a:spcPct val="35000"/>
            </a:spcAft>
            <a:buNone/>
          </a:pPr>
          <a:r>
            <a:rPr lang="en-GB" sz="3600" b="1" kern="1200" baseline="0" dirty="0">
              <a:solidFill>
                <a:schemeClr val="bg1"/>
              </a:solidFill>
              <a:latin typeface="Calibri"/>
            </a:rPr>
            <a:t>VALUE IN COMMUNITY</a:t>
          </a:r>
        </a:p>
      </dsp:txBody>
      <dsp:txXfrm>
        <a:off x="680780" y="517464"/>
        <a:ext cx="6773697" cy="1070224"/>
      </dsp:txXfrm>
    </dsp:sp>
    <dsp:sp modelId="{69AA8992-15D3-47E1-A91E-57D078752155}">
      <dsp:nvSpPr>
        <dsp:cNvPr id="0" name=""/>
        <dsp:cNvSpPr/>
      </dsp:nvSpPr>
      <dsp:spPr>
        <a:xfrm>
          <a:off x="-9032" y="448852"/>
          <a:ext cx="1337780" cy="1337780"/>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DEC6AABE-E29A-4828-A707-DCA33377AFCE}">
      <dsp:nvSpPr>
        <dsp:cNvPr id="0" name=""/>
        <dsp:cNvSpPr/>
      </dsp:nvSpPr>
      <dsp:spPr>
        <a:xfrm>
          <a:off x="653837" y="2193681"/>
          <a:ext cx="6837599" cy="1058794"/>
        </a:xfrm>
        <a:prstGeom prst="rect">
          <a:avLst/>
        </a:prstGeom>
        <a:solidFill>
          <a:srgbClr val="E5006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9491"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baseline="0">
              <a:solidFill>
                <a:schemeClr val="bg1"/>
              </a:solidFill>
              <a:latin typeface="+mn-lt"/>
            </a:rPr>
            <a:t>To enable an open, respectful and equal community in which everyone can safely exercise and engage in according to their own goals and from their own starting points.</a:t>
          </a:r>
        </a:p>
      </dsp:txBody>
      <dsp:txXfrm>
        <a:off x="653837" y="2193681"/>
        <a:ext cx="6837599" cy="1058794"/>
      </dsp:txXfrm>
    </dsp:sp>
    <dsp:sp modelId="{E458BE61-A50E-4D3C-A42A-0335C54F6BD0}">
      <dsp:nvSpPr>
        <dsp:cNvPr id="0" name=""/>
        <dsp:cNvSpPr/>
      </dsp:nvSpPr>
      <dsp:spPr>
        <a:xfrm>
          <a:off x="60304" y="2054188"/>
          <a:ext cx="1337780" cy="1337780"/>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4761E233-8D1E-46B4-8F62-FF205A00B759}">
      <dsp:nvSpPr>
        <dsp:cNvPr id="0" name=""/>
        <dsp:cNvSpPr/>
      </dsp:nvSpPr>
      <dsp:spPr>
        <a:xfrm>
          <a:off x="692498" y="3682909"/>
          <a:ext cx="6773697" cy="1070224"/>
        </a:xfrm>
        <a:prstGeom prst="rect">
          <a:avLst/>
        </a:prstGeom>
        <a:solidFill>
          <a:srgbClr val="E5006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9491" tIns="50800" rIns="50800" bIns="50800" numCol="1" spcCol="1270" anchor="ctr" anchorCtr="0">
          <a:noAutofit/>
        </a:bodyPr>
        <a:lstStyle/>
        <a:p>
          <a:pPr marL="0" lvl="0" indent="0" algn="l" defTabSz="889000">
            <a:lnSpc>
              <a:spcPct val="90000"/>
            </a:lnSpc>
            <a:spcBef>
              <a:spcPct val="0"/>
            </a:spcBef>
            <a:spcAft>
              <a:spcPct val="35000"/>
            </a:spcAft>
            <a:buNone/>
          </a:pPr>
          <a:r>
            <a:rPr lang="en-GB" sz="2000" b="0" kern="1200" baseline="0" dirty="0">
              <a:solidFill>
                <a:schemeClr val="bg1"/>
              </a:solidFill>
              <a:latin typeface="Calibri" panose="020F0502020204030204" pitchFamily="34" charset="0"/>
            </a:rPr>
            <a:t>To strengthen the sense of belonging in the community and clarify the operating methods concerning intervention in inappropriate behaviour.</a:t>
          </a:r>
        </a:p>
      </dsp:txBody>
      <dsp:txXfrm>
        <a:off x="692498" y="3682909"/>
        <a:ext cx="6773697" cy="1070224"/>
      </dsp:txXfrm>
    </dsp:sp>
    <dsp:sp modelId="{35A3D728-9F61-4946-80CD-2839139B1D38}">
      <dsp:nvSpPr>
        <dsp:cNvPr id="0" name=""/>
        <dsp:cNvSpPr/>
      </dsp:nvSpPr>
      <dsp:spPr>
        <a:xfrm>
          <a:off x="-39386" y="3612007"/>
          <a:ext cx="1337780" cy="1337780"/>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5929113" y="-907944"/>
          <a:ext cx="7063243" cy="7063243"/>
        </a:xfrm>
        <a:prstGeom prst="blockArc">
          <a:avLst>
            <a:gd name="adj1" fmla="val 18900000"/>
            <a:gd name="adj2" fmla="val 2700000"/>
            <a:gd name="adj3" fmla="val 306"/>
          </a:avLst>
        </a:prstGeom>
        <a:noFill/>
        <a:ln w="12700" cap="flat" cmpd="sng" algn="ctr">
          <a:solidFill>
            <a:srgbClr val="E50064"/>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687188" y="532338"/>
          <a:ext cx="7192141" cy="956498"/>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3017" tIns="91440" rIns="91440" bIns="91440" numCol="1" spcCol="1270" anchor="ctr" anchorCtr="0">
          <a:noAutofit/>
        </a:bodyPr>
        <a:lstStyle/>
        <a:p>
          <a:pPr marL="0" lvl="0" indent="0" algn="l" defTabSz="1600200">
            <a:lnSpc>
              <a:spcPct val="90000"/>
            </a:lnSpc>
            <a:spcBef>
              <a:spcPct val="0"/>
            </a:spcBef>
            <a:spcAft>
              <a:spcPct val="35000"/>
            </a:spcAft>
            <a:buNone/>
          </a:pPr>
          <a:r>
            <a:rPr lang="en-GB" sz="3600" b="1" kern="1200" baseline="0" dirty="0">
              <a:latin typeface="+mj-lt"/>
            </a:rPr>
            <a:t>     GOALS 2024 </a:t>
          </a:r>
        </a:p>
      </dsp:txBody>
      <dsp:txXfrm>
        <a:off x="687188" y="532338"/>
        <a:ext cx="7192141" cy="956498"/>
      </dsp:txXfrm>
    </dsp:sp>
    <dsp:sp modelId="{0FD49BCD-2157-4C5E-956C-E5733222EEDB}">
      <dsp:nvSpPr>
        <dsp:cNvPr id="0" name=""/>
        <dsp:cNvSpPr/>
      </dsp:nvSpPr>
      <dsp:spPr>
        <a:xfrm>
          <a:off x="99660" y="473081"/>
          <a:ext cx="1322175" cy="1305292"/>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8AE90666-6982-48AE-BF1A-1E6FCD2DC2FD}">
      <dsp:nvSpPr>
        <dsp:cNvPr id="0" name=""/>
        <dsp:cNvSpPr/>
      </dsp:nvSpPr>
      <dsp:spPr>
        <a:xfrm>
          <a:off x="1112399" y="2098941"/>
          <a:ext cx="6810659" cy="1049470"/>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8777" tIns="83820" rIns="83820" bIns="83820" numCol="1" spcCol="1270" anchor="ctr" anchorCtr="0">
          <a:noAutofit/>
        </a:bodyPr>
        <a:lstStyle/>
        <a:p>
          <a:pPr marL="0" lvl="0" indent="0" algn="l" defTabSz="977900">
            <a:lnSpc>
              <a:spcPct val="90000"/>
            </a:lnSpc>
            <a:spcBef>
              <a:spcPct val="0"/>
            </a:spcBef>
            <a:spcAft>
              <a:spcPct val="35000"/>
            </a:spcAft>
            <a:buNone/>
          </a:pPr>
          <a:r>
            <a:rPr lang="fi-FI" sz="2200" kern="1200" baseline="0" dirty="0"/>
            <a:t>To </a:t>
          </a:r>
          <a:r>
            <a:rPr lang="fi-FI" sz="2200" kern="1200" baseline="0" dirty="0" err="1"/>
            <a:t>promote</a:t>
          </a:r>
          <a:r>
            <a:rPr lang="fi-FI" sz="2200" kern="1200" baseline="0" dirty="0"/>
            <a:t> </a:t>
          </a:r>
          <a:r>
            <a:rPr lang="fi-FI" sz="2200" kern="1200" baseline="0" dirty="0" err="1"/>
            <a:t>physically</a:t>
          </a:r>
          <a:r>
            <a:rPr lang="fi-FI" sz="2200" kern="1200" baseline="0" dirty="0"/>
            <a:t> </a:t>
          </a:r>
          <a:r>
            <a:rPr lang="fi-FI" sz="2200" kern="1200" baseline="0" dirty="0" err="1"/>
            <a:t>active</a:t>
          </a:r>
          <a:r>
            <a:rPr lang="fi-FI" sz="2200" kern="1200" baseline="0" dirty="0"/>
            <a:t> </a:t>
          </a:r>
          <a:r>
            <a:rPr lang="fi-FI" sz="2200" kern="1200" baseline="0" dirty="0" err="1"/>
            <a:t>lifestyle</a:t>
          </a:r>
          <a:r>
            <a:rPr lang="fi-FI" sz="2200" kern="1200" baseline="0" dirty="0"/>
            <a:t> of </a:t>
          </a:r>
          <a:r>
            <a:rPr lang="fi-FI" sz="2200" kern="1200" baseline="0" dirty="0" err="1"/>
            <a:t>equestrians</a:t>
          </a:r>
          <a:r>
            <a:rPr lang="fi-FI" sz="2200" kern="1200" baseline="0" dirty="0"/>
            <a:t>.</a:t>
          </a:r>
        </a:p>
      </dsp:txBody>
      <dsp:txXfrm>
        <a:off x="1112399" y="2098941"/>
        <a:ext cx="6810659" cy="1049470"/>
      </dsp:txXfrm>
    </dsp:sp>
    <dsp:sp modelId="{E07BD563-4E12-47CC-9CE8-C2D5C5B1C471}">
      <dsp:nvSpPr>
        <dsp:cNvPr id="0" name=""/>
        <dsp:cNvSpPr/>
      </dsp:nvSpPr>
      <dsp:spPr>
        <a:xfrm>
          <a:off x="506855" y="1984549"/>
          <a:ext cx="1311838" cy="131183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CB781BAF-533C-42D3-B4D7-10574E683428}">
      <dsp:nvSpPr>
        <dsp:cNvPr id="0" name=""/>
        <dsp:cNvSpPr/>
      </dsp:nvSpPr>
      <dsp:spPr>
        <a:xfrm>
          <a:off x="730917" y="3673147"/>
          <a:ext cx="7192141" cy="1049470"/>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3017" tIns="55880" rIns="55880" bIns="55880" numCol="1" spcCol="1270" anchor="ctr" anchorCtr="0">
          <a:noAutofit/>
        </a:bodyPr>
        <a:lstStyle/>
        <a:p>
          <a:pPr marL="0" lvl="0" indent="0" algn="l" defTabSz="977900">
            <a:lnSpc>
              <a:spcPct val="90000"/>
            </a:lnSpc>
            <a:spcBef>
              <a:spcPct val="0"/>
            </a:spcBef>
            <a:spcAft>
              <a:spcPct val="35000"/>
            </a:spcAft>
            <a:buNone/>
          </a:pPr>
          <a:r>
            <a:rPr lang="fi-FI" sz="2200" kern="1200" baseline="0" dirty="0"/>
            <a:t>To increase the equine community’s sense of belonging, inclusion, as well as appreciation and respect towards others. </a:t>
          </a:r>
        </a:p>
      </dsp:txBody>
      <dsp:txXfrm>
        <a:off x="730917" y="3673147"/>
        <a:ext cx="7192141" cy="1049470"/>
      </dsp:txXfrm>
    </dsp:sp>
    <dsp:sp modelId="{9F164DE6-A352-4C1B-965D-ED8A31D09578}">
      <dsp:nvSpPr>
        <dsp:cNvPr id="0" name=""/>
        <dsp:cNvSpPr/>
      </dsp:nvSpPr>
      <dsp:spPr>
        <a:xfrm>
          <a:off x="74997" y="3541963"/>
          <a:ext cx="1311838" cy="131183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6510607" y="-996927"/>
          <a:ext cx="7758551" cy="7758551"/>
        </a:xfrm>
        <a:prstGeom prst="blockArc">
          <a:avLst>
            <a:gd name="adj1" fmla="val 18900000"/>
            <a:gd name="adj2" fmla="val 2700000"/>
            <a:gd name="adj3" fmla="val 278"/>
          </a:avLst>
        </a:prstGeom>
        <a:noFill/>
        <a:ln w="12700" cap="flat" cmpd="sng" algn="ctr">
          <a:solidFill>
            <a:srgbClr val="E50064"/>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610337" y="379133"/>
          <a:ext cx="7638697" cy="1078433"/>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3930" tIns="91440" rIns="91440" bIns="91440" numCol="1" spcCol="1270" anchor="ctr" anchorCtr="0">
          <a:noAutofit/>
        </a:bodyPr>
        <a:lstStyle/>
        <a:p>
          <a:pPr marL="0" lvl="0" indent="0" algn="l" defTabSz="1600200" rtl="0">
            <a:lnSpc>
              <a:spcPct val="90000"/>
            </a:lnSpc>
            <a:spcBef>
              <a:spcPct val="0"/>
            </a:spcBef>
            <a:spcAft>
              <a:spcPct val="35000"/>
            </a:spcAft>
            <a:buNone/>
          </a:pPr>
          <a:r>
            <a:rPr lang="en-GB" sz="3600" b="1" kern="1200" baseline="0" dirty="0">
              <a:latin typeface="+mj-lt"/>
            </a:rPr>
            <a:t>      ACTIONS 2024</a:t>
          </a:r>
        </a:p>
      </dsp:txBody>
      <dsp:txXfrm>
        <a:off x="610337" y="379133"/>
        <a:ext cx="7638697" cy="1078433"/>
      </dsp:txXfrm>
    </dsp:sp>
    <dsp:sp modelId="{0FD49BCD-2157-4C5E-956C-E5733222EEDB}">
      <dsp:nvSpPr>
        <dsp:cNvPr id="0" name=""/>
        <dsp:cNvSpPr/>
      </dsp:nvSpPr>
      <dsp:spPr>
        <a:xfrm>
          <a:off x="107372" y="349096"/>
          <a:ext cx="1165197" cy="1175529"/>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3E96A3D1-6C08-40BA-B83B-F6488770DF55}">
      <dsp:nvSpPr>
        <dsp:cNvPr id="0" name=""/>
        <dsp:cNvSpPr/>
      </dsp:nvSpPr>
      <dsp:spPr>
        <a:xfrm>
          <a:off x="1165227" y="1773681"/>
          <a:ext cx="7130251" cy="886840"/>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3930" tIns="50800" rIns="50800" bIns="50800" numCol="1" spcCol="1270" anchor="ctr" anchorCtr="0">
          <a:noAutofit/>
        </a:bodyPr>
        <a:lstStyle/>
        <a:p>
          <a:pPr marL="0" lvl="0" indent="0" algn="l" defTabSz="889000">
            <a:lnSpc>
              <a:spcPct val="90000"/>
            </a:lnSpc>
            <a:spcBef>
              <a:spcPct val="0"/>
            </a:spcBef>
            <a:spcAft>
              <a:spcPct val="35000"/>
            </a:spcAft>
            <a:buNone/>
          </a:pPr>
          <a:r>
            <a:rPr lang="en-GB" sz="2000" kern="1200" baseline="0" dirty="0">
              <a:latin typeface="+mn-lt"/>
            </a:rPr>
            <a:t>To organise a fitness challenge and </a:t>
          </a:r>
          <a:r>
            <a:rPr lang="en-GB" sz="2000" kern="1200" baseline="0" dirty="0" err="1">
              <a:latin typeface="+mn-lt"/>
            </a:rPr>
            <a:t>othes</a:t>
          </a:r>
          <a:r>
            <a:rPr lang="en-GB" sz="2000" kern="1200" baseline="0" dirty="0">
              <a:latin typeface="+mn-lt"/>
            </a:rPr>
            <a:t> </a:t>
          </a:r>
          <a:r>
            <a:rPr lang="en-GB" sz="2000" kern="1200" baseline="0" dirty="0" err="1">
              <a:latin typeface="+mn-lt"/>
            </a:rPr>
            <a:t>activites</a:t>
          </a:r>
          <a:r>
            <a:rPr lang="en-GB" sz="2000" kern="1200" baseline="0" dirty="0">
              <a:latin typeface="+mn-lt"/>
            </a:rPr>
            <a:t> to promote physically active lifestyle. </a:t>
          </a:r>
        </a:p>
      </dsp:txBody>
      <dsp:txXfrm>
        <a:off x="1165227" y="1773681"/>
        <a:ext cx="7130251" cy="886840"/>
      </dsp:txXfrm>
    </dsp:sp>
    <dsp:sp modelId="{74B59574-2F76-4B6C-8FC4-7023668A4438}">
      <dsp:nvSpPr>
        <dsp:cNvPr id="0" name=""/>
        <dsp:cNvSpPr/>
      </dsp:nvSpPr>
      <dsp:spPr>
        <a:xfrm>
          <a:off x="610951" y="1662826"/>
          <a:ext cx="1108551" cy="110855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4E64C6AC-F704-4B1D-B961-99DF2E88E5B1}">
      <dsp:nvSpPr>
        <dsp:cNvPr id="0" name=""/>
        <dsp:cNvSpPr/>
      </dsp:nvSpPr>
      <dsp:spPr>
        <a:xfrm>
          <a:off x="1165227" y="3104173"/>
          <a:ext cx="7130251" cy="886840"/>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3930" tIns="50800" rIns="50800" bIns="50800" numCol="1" spcCol="1270" anchor="ctr" anchorCtr="0">
          <a:noAutofit/>
        </a:bodyPr>
        <a:lstStyle/>
        <a:p>
          <a:pPr marL="0" lvl="0" indent="0" algn="l" defTabSz="889000">
            <a:lnSpc>
              <a:spcPct val="90000"/>
            </a:lnSpc>
            <a:spcBef>
              <a:spcPct val="0"/>
            </a:spcBef>
            <a:spcAft>
              <a:spcPct val="35000"/>
            </a:spcAft>
            <a:buNone/>
          </a:pPr>
          <a:r>
            <a:rPr lang="en-GB" sz="2000" kern="1200" baseline="0" dirty="0">
              <a:latin typeface="+mn-lt"/>
            </a:rPr>
            <a:t>To implement a member survey for club members and/or club operators.</a:t>
          </a:r>
          <a:endParaRPr lang="en-GB" sz="2000" kern="1200" baseline="0" dirty="0">
            <a:solidFill>
              <a:schemeClr val="bg1"/>
            </a:solidFill>
            <a:latin typeface="+mn-lt"/>
          </a:endParaRPr>
        </a:p>
      </dsp:txBody>
      <dsp:txXfrm>
        <a:off x="1165227" y="3104173"/>
        <a:ext cx="7130251" cy="886840"/>
      </dsp:txXfrm>
    </dsp:sp>
    <dsp:sp modelId="{751F98DC-1FF3-4D2E-953D-57CA6B34E6AB}">
      <dsp:nvSpPr>
        <dsp:cNvPr id="0" name=""/>
        <dsp:cNvSpPr/>
      </dsp:nvSpPr>
      <dsp:spPr>
        <a:xfrm>
          <a:off x="610951" y="2993318"/>
          <a:ext cx="1108551" cy="110855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6B191939-A3D4-4A26-A851-CE3A98D99D4F}">
      <dsp:nvSpPr>
        <dsp:cNvPr id="0" name=""/>
        <dsp:cNvSpPr/>
      </dsp:nvSpPr>
      <dsp:spPr>
        <a:xfrm>
          <a:off x="656781" y="4434665"/>
          <a:ext cx="7638697" cy="886840"/>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3930"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baseline="0" dirty="0">
              <a:solidFill>
                <a:schemeClr val="bg1"/>
              </a:solidFill>
              <a:latin typeface="+mn-lt"/>
            </a:rPr>
            <a:t>To update the </a:t>
          </a:r>
          <a:r>
            <a:rPr lang="en-GB" sz="2000" kern="1200" baseline="0" dirty="0" err="1">
              <a:solidFill>
                <a:schemeClr val="bg1"/>
              </a:solidFill>
              <a:latin typeface="+mn-lt"/>
            </a:rPr>
            <a:t>Yhtä</a:t>
          </a:r>
          <a:r>
            <a:rPr lang="en-GB" sz="2000" kern="1200" baseline="0" dirty="0">
              <a:solidFill>
                <a:schemeClr val="bg1"/>
              </a:solidFill>
              <a:latin typeface="+mn-lt"/>
            </a:rPr>
            <a:t> </a:t>
          </a:r>
          <a:r>
            <a:rPr lang="en-GB" sz="2000" kern="1200" baseline="0" dirty="0" err="1">
              <a:solidFill>
                <a:schemeClr val="bg1"/>
              </a:solidFill>
              <a:latin typeface="+mn-lt"/>
            </a:rPr>
            <a:t>Jalkaa</a:t>
          </a:r>
          <a:r>
            <a:rPr lang="en-GB" sz="2000" kern="1200" baseline="0" dirty="0">
              <a:solidFill>
                <a:schemeClr val="bg1"/>
              </a:solidFill>
              <a:latin typeface="+mn-lt"/>
            </a:rPr>
            <a:t> - Fair Play guidelines. </a:t>
          </a:r>
        </a:p>
      </dsp:txBody>
      <dsp:txXfrm>
        <a:off x="656781" y="4434665"/>
        <a:ext cx="7638697" cy="886840"/>
      </dsp:txXfrm>
    </dsp:sp>
    <dsp:sp modelId="{C13CC651-C762-4D8B-83C3-AB3C63AD846B}">
      <dsp:nvSpPr>
        <dsp:cNvPr id="0" name=""/>
        <dsp:cNvSpPr/>
      </dsp:nvSpPr>
      <dsp:spPr>
        <a:xfrm>
          <a:off x="102505" y="4323810"/>
          <a:ext cx="1108551" cy="110855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DB83F2-AFB8-4345-9117-A3963235C375}"/>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7524B071-43B8-49DB-8BD5-A5657FB4E9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0C931E0-C5DB-4917-AF57-85D24C18DF15}"/>
              </a:ext>
            </a:extLst>
          </p:cNvPr>
          <p:cNvSpPr>
            <a:spLocks noGrp="1"/>
          </p:cNvSpPr>
          <p:nvPr>
            <p:ph type="dt" sz="half" idx="10"/>
          </p:nvPr>
        </p:nvSpPr>
        <p:spPr/>
        <p:txBody>
          <a:bodyPr/>
          <a:lstStyle/>
          <a:p>
            <a:fld id="{5AF47755-5552-4500-A916-3687474C59D3}" type="datetimeFigureOut">
              <a:rPr lang="fi-FI" smtClean="0"/>
              <a:t>11.1.2024</a:t>
            </a:fld>
            <a:endParaRPr lang="fi-FI"/>
          </a:p>
        </p:txBody>
      </p:sp>
      <p:sp>
        <p:nvSpPr>
          <p:cNvPr id="5" name="Alatunnisteen paikkamerkki 4">
            <a:extLst>
              <a:ext uri="{FF2B5EF4-FFF2-40B4-BE49-F238E27FC236}">
                <a16:creationId xmlns:a16="http://schemas.microsoft.com/office/drawing/2014/main" id="{A7C74030-8E5A-48D2-87A6-CE93962C2DA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E5DA19D-4937-4139-93D8-BB1D233D1A47}"/>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670224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AAD7B91-36C8-4FF9-AF34-4B728F1D3C63}"/>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77603CE6-AF32-41F7-8D11-296EC19186D7}"/>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F34273F-E933-4C4E-98DE-00B7E6E235E0}"/>
              </a:ext>
            </a:extLst>
          </p:cNvPr>
          <p:cNvSpPr>
            <a:spLocks noGrp="1"/>
          </p:cNvSpPr>
          <p:nvPr>
            <p:ph type="dt" sz="half" idx="10"/>
          </p:nvPr>
        </p:nvSpPr>
        <p:spPr/>
        <p:txBody>
          <a:bodyPr/>
          <a:lstStyle/>
          <a:p>
            <a:fld id="{5AF47755-5552-4500-A916-3687474C59D3}" type="datetimeFigureOut">
              <a:rPr lang="fi-FI" smtClean="0"/>
              <a:t>11.1.2024</a:t>
            </a:fld>
            <a:endParaRPr lang="fi-FI"/>
          </a:p>
        </p:txBody>
      </p:sp>
      <p:sp>
        <p:nvSpPr>
          <p:cNvPr id="5" name="Alatunnisteen paikkamerkki 4">
            <a:extLst>
              <a:ext uri="{FF2B5EF4-FFF2-40B4-BE49-F238E27FC236}">
                <a16:creationId xmlns:a16="http://schemas.microsoft.com/office/drawing/2014/main" id="{6D1A6400-D488-4D25-B178-DCB5D9816F9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119D7DA-D404-4BF7-BFCF-EE527BC2C344}"/>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270260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F80A4E90-D9A2-4E89-B1E7-8A50DDE4CEA6}"/>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B9646F11-CBC1-4A5B-9C8D-68CF13C78B7F}"/>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FB9E8C2-B1A2-48E0-BFA4-FAEB9C9BE295}"/>
              </a:ext>
            </a:extLst>
          </p:cNvPr>
          <p:cNvSpPr>
            <a:spLocks noGrp="1"/>
          </p:cNvSpPr>
          <p:nvPr>
            <p:ph type="dt" sz="half" idx="10"/>
          </p:nvPr>
        </p:nvSpPr>
        <p:spPr/>
        <p:txBody>
          <a:bodyPr/>
          <a:lstStyle/>
          <a:p>
            <a:fld id="{5AF47755-5552-4500-A916-3687474C59D3}" type="datetimeFigureOut">
              <a:rPr lang="fi-FI" smtClean="0"/>
              <a:t>11.1.2024</a:t>
            </a:fld>
            <a:endParaRPr lang="fi-FI"/>
          </a:p>
        </p:txBody>
      </p:sp>
      <p:sp>
        <p:nvSpPr>
          <p:cNvPr id="5" name="Alatunnisteen paikkamerkki 4">
            <a:extLst>
              <a:ext uri="{FF2B5EF4-FFF2-40B4-BE49-F238E27FC236}">
                <a16:creationId xmlns:a16="http://schemas.microsoft.com/office/drawing/2014/main" id="{752E68BC-6B09-4B10-8AC5-D344F0742DA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47452E0-83C0-4640-A466-F0A0BD38030E}"/>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3254304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kansi">
    <p:spTree>
      <p:nvGrpSpPr>
        <p:cNvPr id="1" name=""/>
        <p:cNvGrpSpPr/>
        <p:nvPr/>
      </p:nvGrpSpPr>
      <p:grpSpPr>
        <a:xfrm>
          <a:off x="0" y="0"/>
          <a:ext cx="0" cy="0"/>
          <a:chOff x="0" y="0"/>
          <a:chExt cx="0" cy="0"/>
        </a:xfrm>
      </p:grpSpPr>
      <p:sp>
        <p:nvSpPr>
          <p:cNvPr id="12" name="Title Text"/>
          <p:cNvSpPr txBox="1">
            <a:spLocks noGrp="1"/>
          </p:cNvSpPr>
          <p:nvPr>
            <p:ph type="title"/>
          </p:nvPr>
        </p:nvSpPr>
        <p:spPr>
          <a:xfrm>
            <a:off x="609600" y="2618958"/>
            <a:ext cx="10972800" cy="1143001"/>
          </a:xfrm>
          <a:prstGeom prst="rect">
            <a:avLst/>
          </a:prstGeom>
        </p:spPr>
        <p:txBody>
          <a:bodyPr/>
          <a:lstStyle/>
          <a:p>
            <a:r>
              <a:t>Title Text</a:t>
            </a:r>
          </a:p>
        </p:txBody>
      </p:sp>
      <p:pic>
        <p:nvPicPr>
          <p:cNvPr id="13" name="kansi_etu7.pdf" descr="kansi_etu7.pdf"/>
          <p:cNvPicPr>
            <a:picLocks noChangeAspect="1"/>
          </p:cNvPicPr>
          <p:nvPr/>
        </p:nvPicPr>
        <p:blipFill>
          <a:blip r:embed="rId2"/>
          <a:stretch>
            <a:fillRect/>
          </a:stretch>
        </p:blipFill>
        <p:spPr>
          <a:xfrm>
            <a:off x="-377978" y="-4172"/>
            <a:ext cx="12947955" cy="6866344"/>
          </a:xfrm>
          <a:prstGeom prst="rect">
            <a:avLst/>
          </a:prstGeom>
          <a:ln w="12700">
            <a:miter lim="400000"/>
          </a:ln>
        </p:spPr>
      </p:pic>
      <p:sp>
        <p:nvSpPr>
          <p:cNvPr id="14" name="Slide Number"/>
          <p:cNvSpPr txBox="1">
            <a:spLocks noGrp="1"/>
          </p:cNvSpPr>
          <p:nvPr>
            <p:ph type="sldNum" sz="quarter" idx="2"/>
          </p:nvPr>
        </p:nvSpPr>
        <p:spPr>
          <a:xfrm>
            <a:off x="11237571" y="6404294"/>
            <a:ext cx="344831" cy="269239"/>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9085054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sisäsivu">
    <p:spTree>
      <p:nvGrpSpPr>
        <p:cNvPr id="1" name=""/>
        <p:cNvGrpSpPr/>
        <p:nvPr/>
      </p:nvGrpSpPr>
      <p:grpSpPr>
        <a:xfrm>
          <a:off x="0" y="0"/>
          <a:ext cx="0" cy="0"/>
          <a:chOff x="0" y="0"/>
          <a:chExt cx="0" cy="0"/>
        </a:xfrm>
      </p:grpSpPr>
      <p:pic>
        <p:nvPicPr>
          <p:cNvPr id="21" name="Untitled-6.pdf" descr="Untitled-6.pdf"/>
          <p:cNvPicPr>
            <a:picLocks noChangeAspect="1"/>
          </p:cNvPicPr>
          <p:nvPr/>
        </p:nvPicPr>
        <p:blipFill>
          <a:blip r:embed="rId2"/>
          <a:stretch>
            <a:fillRect/>
          </a:stretch>
        </p:blipFill>
        <p:spPr>
          <a:xfrm>
            <a:off x="4166955" y="-463042"/>
            <a:ext cx="10378779" cy="7784084"/>
          </a:xfrm>
          <a:prstGeom prst="rect">
            <a:avLst/>
          </a:prstGeom>
          <a:ln w="12700">
            <a:miter lim="400000"/>
          </a:ln>
        </p:spPr>
      </p:pic>
      <p:sp>
        <p:nvSpPr>
          <p:cNvPr id="22" name="Body Level One…"/>
          <p:cNvSpPr txBox="1">
            <a:spLocks noGrp="1"/>
          </p:cNvSpPr>
          <p:nvPr>
            <p:ph type="body" sz="quarter" idx="1"/>
          </p:nvPr>
        </p:nvSpPr>
        <p:spPr>
          <a:xfrm>
            <a:off x="1828800" y="3886200"/>
            <a:ext cx="8534400" cy="1752600"/>
          </a:xfrm>
          <a:prstGeom prst="rect">
            <a:avLst/>
          </a:prstGeom>
        </p:spPr>
        <p:txBody>
          <a:bodyPr>
            <a:normAutofit/>
          </a:bodyPr>
          <a:lstStyle>
            <a:lvl1pPr marL="0" indent="0">
              <a:buSzTx/>
              <a:buFontTx/>
              <a:buNone/>
              <a:defRPr sz="3200" b="1"/>
            </a:lvl1pPr>
            <a:lvl2pPr marL="0" indent="0">
              <a:buSzTx/>
              <a:buFontTx/>
              <a:buNone/>
              <a:defRPr sz="3200" b="1"/>
            </a:lvl2pPr>
            <a:lvl3pPr marL="0" indent="0">
              <a:buSzTx/>
              <a:buFontTx/>
              <a:buNone/>
              <a:defRPr sz="3200" b="1"/>
            </a:lvl3pPr>
            <a:lvl4pPr marL="0" indent="0">
              <a:buSzTx/>
              <a:buFontTx/>
              <a:buNone/>
              <a:defRPr sz="3200" b="1"/>
            </a:lvl4pPr>
            <a:lvl5pPr marL="0" indent="0">
              <a:buSzTx/>
              <a:buFontTx/>
              <a:buNone/>
              <a:defRPr sz="3200" b="1"/>
            </a:lvl5pPr>
          </a:lstStyle>
          <a:p>
            <a:r>
              <a:t>Body Level One</a:t>
            </a:r>
          </a:p>
          <a:p>
            <a:pPr lvl="1"/>
            <a:r>
              <a:t>Body Level Two</a:t>
            </a:r>
          </a:p>
          <a:p>
            <a:pPr lvl="2"/>
            <a:r>
              <a:t>Body Level Three</a:t>
            </a:r>
          </a:p>
          <a:p>
            <a:pPr lvl="3"/>
            <a:r>
              <a:t>Body Level Four</a:t>
            </a:r>
          </a:p>
          <a:p>
            <a:pPr lvl="4"/>
            <a:r>
              <a:t>Body Level Five</a:t>
            </a:r>
          </a:p>
        </p:txBody>
      </p:sp>
      <p:pic>
        <p:nvPicPr>
          <p:cNvPr id="23" name="alapalkki.pdf" descr="alapalkki.pdf"/>
          <p:cNvPicPr>
            <a:picLocks noChangeAspect="1"/>
          </p:cNvPicPr>
          <p:nvPr/>
        </p:nvPicPr>
        <p:blipFill>
          <a:blip r:embed="rId3"/>
          <a:stretch>
            <a:fillRect/>
          </a:stretch>
        </p:blipFill>
        <p:spPr>
          <a:xfrm>
            <a:off x="0" y="6454678"/>
            <a:ext cx="12192000" cy="400244"/>
          </a:xfrm>
          <a:prstGeom prst="rect">
            <a:avLst/>
          </a:prstGeom>
          <a:ln w="12700">
            <a:miter lim="400000"/>
          </a:ln>
        </p:spPr>
      </p:pic>
      <p:sp>
        <p:nvSpPr>
          <p:cNvPr id="24" name="Slide Number"/>
          <p:cNvSpPr txBox="1">
            <a:spLocks noGrp="1"/>
          </p:cNvSpPr>
          <p:nvPr>
            <p:ph type="sldNum" sz="quarter" idx="2"/>
          </p:nvPr>
        </p:nvSpPr>
        <p:spPr>
          <a:xfrm>
            <a:off x="11237571" y="6404294"/>
            <a:ext cx="344831" cy="269239"/>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3527533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FB7865-7881-4EF0-A041-F0B74518BCFB}"/>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64C98DD-99A3-4B2B-8114-70D7F92DDF8D}"/>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D55999A-DDAE-4F00-9754-CC67FB455435}"/>
              </a:ext>
            </a:extLst>
          </p:cNvPr>
          <p:cNvSpPr>
            <a:spLocks noGrp="1"/>
          </p:cNvSpPr>
          <p:nvPr>
            <p:ph type="dt" sz="half" idx="10"/>
          </p:nvPr>
        </p:nvSpPr>
        <p:spPr/>
        <p:txBody>
          <a:bodyPr/>
          <a:lstStyle/>
          <a:p>
            <a:fld id="{5AF47755-5552-4500-A916-3687474C59D3}" type="datetimeFigureOut">
              <a:rPr lang="fi-FI" smtClean="0"/>
              <a:t>11.1.2024</a:t>
            </a:fld>
            <a:endParaRPr lang="fi-FI"/>
          </a:p>
        </p:txBody>
      </p:sp>
      <p:sp>
        <p:nvSpPr>
          <p:cNvPr id="5" name="Alatunnisteen paikkamerkki 4">
            <a:extLst>
              <a:ext uri="{FF2B5EF4-FFF2-40B4-BE49-F238E27FC236}">
                <a16:creationId xmlns:a16="http://schemas.microsoft.com/office/drawing/2014/main" id="{62CF8EC3-7C0F-470D-A542-E1B10BB7202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0C6FCDB-6BCC-47CC-9361-95672DEFD31E}"/>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4075959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5085E10-1921-4F84-801C-C172FC2A00F0}"/>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11AD080C-6AA7-4976-A88C-28190D3B9B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0541D120-BA99-4E56-A629-7E19AC656FEA}"/>
              </a:ext>
            </a:extLst>
          </p:cNvPr>
          <p:cNvSpPr>
            <a:spLocks noGrp="1"/>
          </p:cNvSpPr>
          <p:nvPr>
            <p:ph type="dt" sz="half" idx="10"/>
          </p:nvPr>
        </p:nvSpPr>
        <p:spPr/>
        <p:txBody>
          <a:bodyPr/>
          <a:lstStyle/>
          <a:p>
            <a:fld id="{5AF47755-5552-4500-A916-3687474C59D3}" type="datetimeFigureOut">
              <a:rPr lang="fi-FI" smtClean="0"/>
              <a:t>11.1.2024</a:t>
            </a:fld>
            <a:endParaRPr lang="fi-FI"/>
          </a:p>
        </p:txBody>
      </p:sp>
      <p:sp>
        <p:nvSpPr>
          <p:cNvPr id="5" name="Alatunnisteen paikkamerkki 4">
            <a:extLst>
              <a:ext uri="{FF2B5EF4-FFF2-40B4-BE49-F238E27FC236}">
                <a16:creationId xmlns:a16="http://schemas.microsoft.com/office/drawing/2014/main" id="{0C7E2FA6-8762-4893-A917-66DB451B2C8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F56AAB0-A8D0-4879-9223-04496385071B}"/>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277217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A727C8E-1F90-42B7-92C6-B6EDDA63106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1B4A0FA-49AD-4C0B-9A70-5867B6DA0782}"/>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72D382D5-D764-4A21-8419-ECC463384BE5}"/>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7667EAB2-41B7-4DB5-95D0-9E38215DD72A}"/>
              </a:ext>
            </a:extLst>
          </p:cNvPr>
          <p:cNvSpPr>
            <a:spLocks noGrp="1"/>
          </p:cNvSpPr>
          <p:nvPr>
            <p:ph type="dt" sz="half" idx="10"/>
          </p:nvPr>
        </p:nvSpPr>
        <p:spPr/>
        <p:txBody>
          <a:bodyPr/>
          <a:lstStyle/>
          <a:p>
            <a:fld id="{5AF47755-5552-4500-A916-3687474C59D3}" type="datetimeFigureOut">
              <a:rPr lang="fi-FI" smtClean="0"/>
              <a:t>11.1.2024</a:t>
            </a:fld>
            <a:endParaRPr lang="fi-FI"/>
          </a:p>
        </p:txBody>
      </p:sp>
      <p:sp>
        <p:nvSpPr>
          <p:cNvPr id="6" name="Alatunnisteen paikkamerkki 5">
            <a:extLst>
              <a:ext uri="{FF2B5EF4-FFF2-40B4-BE49-F238E27FC236}">
                <a16:creationId xmlns:a16="http://schemas.microsoft.com/office/drawing/2014/main" id="{7A737079-5247-4790-A022-69E9208E208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05EAD674-47DE-4612-8D77-9076648723E8}"/>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132538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930B85-8552-41FD-B9CA-BB3BDFCF13BB}"/>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BB31D884-AE1E-4BF2-A6D1-76D46F625E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8013872C-F528-4241-91F9-BFA945E07149}"/>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B9AFF971-9DB7-4FFF-A673-4E64A0DD06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A3BDB4BC-A970-4DDE-BA7F-43E48F87435B}"/>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4E7BE76E-89D9-4DD8-85B8-BA3757DB861B}"/>
              </a:ext>
            </a:extLst>
          </p:cNvPr>
          <p:cNvSpPr>
            <a:spLocks noGrp="1"/>
          </p:cNvSpPr>
          <p:nvPr>
            <p:ph type="dt" sz="half" idx="10"/>
          </p:nvPr>
        </p:nvSpPr>
        <p:spPr/>
        <p:txBody>
          <a:bodyPr/>
          <a:lstStyle/>
          <a:p>
            <a:fld id="{5AF47755-5552-4500-A916-3687474C59D3}" type="datetimeFigureOut">
              <a:rPr lang="fi-FI" smtClean="0"/>
              <a:t>11.1.2024</a:t>
            </a:fld>
            <a:endParaRPr lang="fi-FI"/>
          </a:p>
        </p:txBody>
      </p:sp>
      <p:sp>
        <p:nvSpPr>
          <p:cNvPr id="8" name="Alatunnisteen paikkamerkki 7">
            <a:extLst>
              <a:ext uri="{FF2B5EF4-FFF2-40B4-BE49-F238E27FC236}">
                <a16:creationId xmlns:a16="http://schemas.microsoft.com/office/drawing/2014/main" id="{BA271478-BE0C-43D0-A411-965A79B4D3BC}"/>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651F14FA-00AE-4AB1-9425-9E6FA7697E26}"/>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1378581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B13BD1-72E2-4ACF-B0E6-C27DF594CCEF}"/>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10842D37-D83D-4EAA-A0B5-6AA53032D065}"/>
              </a:ext>
            </a:extLst>
          </p:cNvPr>
          <p:cNvSpPr>
            <a:spLocks noGrp="1"/>
          </p:cNvSpPr>
          <p:nvPr>
            <p:ph type="dt" sz="half" idx="10"/>
          </p:nvPr>
        </p:nvSpPr>
        <p:spPr/>
        <p:txBody>
          <a:bodyPr/>
          <a:lstStyle/>
          <a:p>
            <a:fld id="{5AF47755-5552-4500-A916-3687474C59D3}" type="datetimeFigureOut">
              <a:rPr lang="fi-FI" smtClean="0"/>
              <a:t>11.1.2024</a:t>
            </a:fld>
            <a:endParaRPr lang="fi-FI"/>
          </a:p>
        </p:txBody>
      </p:sp>
      <p:sp>
        <p:nvSpPr>
          <p:cNvPr id="4" name="Alatunnisteen paikkamerkki 3">
            <a:extLst>
              <a:ext uri="{FF2B5EF4-FFF2-40B4-BE49-F238E27FC236}">
                <a16:creationId xmlns:a16="http://schemas.microsoft.com/office/drawing/2014/main" id="{85A011B4-58C8-43BA-B879-E29233D2C937}"/>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E820BC48-BEFB-4A14-A1CB-FCBFA7DD2908}"/>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228308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86812E0-8B45-4E19-997A-8FB7D4E80270}"/>
              </a:ext>
            </a:extLst>
          </p:cNvPr>
          <p:cNvSpPr>
            <a:spLocks noGrp="1"/>
          </p:cNvSpPr>
          <p:nvPr>
            <p:ph type="dt" sz="half" idx="10"/>
          </p:nvPr>
        </p:nvSpPr>
        <p:spPr/>
        <p:txBody>
          <a:bodyPr/>
          <a:lstStyle/>
          <a:p>
            <a:fld id="{5AF47755-5552-4500-A916-3687474C59D3}" type="datetimeFigureOut">
              <a:rPr lang="fi-FI" smtClean="0"/>
              <a:t>11.1.2024</a:t>
            </a:fld>
            <a:endParaRPr lang="fi-FI"/>
          </a:p>
        </p:txBody>
      </p:sp>
      <p:sp>
        <p:nvSpPr>
          <p:cNvPr id="3" name="Alatunnisteen paikkamerkki 2">
            <a:extLst>
              <a:ext uri="{FF2B5EF4-FFF2-40B4-BE49-F238E27FC236}">
                <a16:creationId xmlns:a16="http://schemas.microsoft.com/office/drawing/2014/main" id="{4BE59AA8-B139-413E-AD83-356279EA088D}"/>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4B6A7013-AEEE-4D5E-8DBE-9E2B8AA887F8}"/>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328624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C0CB22-B694-45B0-B193-FC0575E74F0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56548C60-B690-43C2-90B6-964CCD887C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173305E5-F616-4E2E-93E1-5F32AA0BCB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E7B2FC45-F02E-4F49-B4EA-54B577EB8A90}"/>
              </a:ext>
            </a:extLst>
          </p:cNvPr>
          <p:cNvSpPr>
            <a:spLocks noGrp="1"/>
          </p:cNvSpPr>
          <p:nvPr>
            <p:ph type="dt" sz="half" idx="10"/>
          </p:nvPr>
        </p:nvSpPr>
        <p:spPr/>
        <p:txBody>
          <a:bodyPr/>
          <a:lstStyle/>
          <a:p>
            <a:fld id="{5AF47755-5552-4500-A916-3687474C59D3}" type="datetimeFigureOut">
              <a:rPr lang="fi-FI" smtClean="0"/>
              <a:t>11.1.2024</a:t>
            </a:fld>
            <a:endParaRPr lang="fi-FI"/>
          </a:p>
        </p:txBody>
      </p:sp>
      <p:sp>
        <p:nvSpPr>
          <p:cNvPr id="6" name="Alatunnisteen paikkamerkki 5">
            <a:extLst>
              <a:ext uri="{FF2B5EF4-FFF2-40B4-BE49-F238E27FC236}">
                <a16:creationId xmlns:a16="http://schemas.microsoft.com/office/drawing/2014/main" id="{8079C67B-27FC-4A62-B2EE-09DDD72981B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09D7CE7-104C-4CA9-907F-E1952D1AC0CA}"/>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238585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E1688B-7675-4EA6-B9AC-8B29E932CA35}"/>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ACFF394F-0305-4A71-B78A-24EDB69D18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4AEDA65C-3A70-4903-AB55-8B4F26D943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786CA4EB-F29E-4B0C-9C11-48AD81C317F0}"/>
              </a:ext>
            </a:extLst>
          </p:cNvPr>
          <p:cNvSpPr>
            <a:spLocks noGrp="1"/>
          </p:cNvSpPr>
          <p:nvPr>
            <p:ph type="dt" sz="half" idx="10"/>
          </p:nvPr>
        </p:nvSpPr>
        <p:spPr/>
        <p:txBody>
          <a:bodyPr/>
          <a:lstStyle/>
          <a:p>
            <a:fld id="{5AF47755-5552-4500-A916-3687474C59D3}" type="datetimeFigureOut">
              <a:rPr lang="fi-FI" smtClean="0"/>
              <a:t>11.1.2024</a:t>
            </a:fld>
            <a:endParaRPr lang="fi-FI"/>
          </a:p>
        </p:txBody>
      </p:sp>
      <p:sp>
        <p:nvSpPr>
          <p:cNvPr id="6" name="Alatunnisteen paikkamerkki 5">
            <a:extLst>
              <a:ext uri="{FF2B5EF4-FFF2-40B4-BE49-F238E27FC236}">
                <a16:creationId xmlns:a16="http://schemas.microsoft.com/office/drawing/2014/main" id="{7BFAD781-DA4C-4645-BA5A-5222B3C5586B}"/>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F0DCA3A-2309-4EFA-8CC9-E79552BA9052}"/>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37899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1DBF21D8-F6E9-4DB9-B126-2B6C8A5BF2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B9A03630-869C-4781-A162-AD2E7F48D0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86604A3-B72D-489D-86C1-11CCF1DC0A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47755-5552-4500-A916-3687474C59D3}" type="datetimeFigureOut">
              <a:rPr lang="fi-FI" smtClean="0"/>
              <a:t>11.1.2024</a:t>
            </a:fld>
            <a:endParaRPr lang="fi-FI"/>
          </a:p>
        </p:txBody>
      </p:sp>
      <p:sp>
        <p:nvSpPr>
          <p:cNvPr id="5" name="Alatunnisteen paikkamerkki 4">
            <a:extLst>
              <a:ext uri="{FF2B5EF4-FFF2-40B4-BE49-F238E27FC236}">
                <a16:creationId xmlns:a16="http://schemas.microsoft.com/office/drawing/2014/main" id="{E87246E7-6A94-4693-BAFD-5065B6AC88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4C705FAE-20BF-4A4F-8E24-D8705C4938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4F757-D1AA-44C0-865D-EE46E16DBC87}" type="slidenum">
              <a:rPr lang="fi-FI" smtClean="0"/>
              <a:t>‹#›</a:t>
            </a:fld>
            <a:endParaRPr lang="fi-FI"/>
          </a:p>
        </p:txBody>
      </p:sp>
    </p:spTree>
    <p:extLst>
      <p:ext uri="{BB962C8B-B14F-4D97-AF65-F5344CB8AC3E}">
        <p14:creationId xmlns:p14="http://schemas.microsoft.com/office/powerpoint/2010/main" val="2611387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13.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3.xml"/><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Otsikko 2"/>
          <p:cNvSpPr txBox="1">
            <a:spLocks noGrp="1"/>
          </p:cNvSpPr>
          <p:nvPr>
            <p:ph type="title"/>
          </p:nvPr>
        </p:nvSpPr>
        <p:spPr>
          <a:xfrm>
            <a:off x="1981200" y="1844257"/>
            <a:ext cx="8229601" cy="2322213"/>
          </a:xfrm>
          <a:prstGeom prst="rect">
            <a:avLst/>
          </a:prstGeom>
        </p:spPr>
        <p:txBody>
          <a:bodyPr>
            <a:normAutofit fontScale="90000"/>
          </a:bodyPr>
          <a:lstStyle/>
          <a:p>
            <a:pPr algn="ctr"/>
            <a:r>
              <a:rPr lang="en-GB" sz="5000" dirty="0">
                <a:solidFill>
                  <a:schemeClr val="bg1"/>
                </a:solidFill>
                <a:latin typeface="Calibri" panose="020F0502020204030204" pitchFamily="34" charset="0"/>
              </a:rPr>
              <a:t>Sustainability Programme of the Equestrian Federation of Finland (SRL/EFF)</a:t>
            </a:r>
            <a:br>
              <a:rPr dirty="0"/>
            </a:br>
            <a:br>
              <a:rPr dirty="0"/>
            </a:br>
            <a:r>
              <a:rPr lang="en-GB" sz="3100" dirty="0">
                <a:solidFill>
                  <a:schemeClr val="bg1"/>
                </a:solidFill>
                <a:sym typeface="Calibri"/>
              </a:rPr>
              <a:t>2022-2026</a:t>
            </a:r>
            <a:br>
              <a:rPr dirty="0"/>
            </a:br>
            <a:r>
              <a:rPr lang="en-GB" sz="3100" dirty="0">
                <a:solidFill>
                  <a:schemeClr val="bg1"/>
                </a:solidFill>
                <a:sym typeface="Calibri"/>
              </a:rPr>
              <a:t>(Updated 14/12/2023)</a:t>
            </a:r>
            <a:endParaRPr lang="en-GB" sz="2500" dirty="0">
              <a:solidFill>
                <a:schemeClr val="bg1"/>
              </a:solidFill>
              <a:sym typeface="Calibri"/>
            </a:endParaRPr>
          </a:p>
          <a:p>
            <a:br>
              <a:rPr sz="2100" dirty="0">
                <a:sym typeface="Calibri"/>
              </a:rPr>
            </a:br>
            <a:endParaRPr lang="en-GB" sz="2100" dirty="0">
              <a:sym typeface="Calibri"/>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Kaaviokuva 4">
            <a:extLst>
              <a:ext uri="{FF2B5EF4-FFF2-40B4-BE49-F238E27FC236}">
                <a16:creationId xmlns:a16="http://schemas.microsoft.com/office/drawing/2014/main" id="{B735D7FF-82DE-4218-8B8B-1655977E489E}"/>
              </a:ext>
            </a:extLst>
          </p:cNvPr>
          <p:cNvGraphicFramePr/>
          <p:nvPr>
            <p:extLst>
              <p:ext uri="{D42A27DB-BD31-4B8C-83A1-F6EECF244321}">
                <p14:modId xmlns:p14="http://schemas.microsoft.com/office/powerpoint/2010/main" val="221040096"/>
              </p:ext>
            </p:extLst>
          </p:nvPr>
        </p:nvGraphicFramePr>
        <p:xfrm>
          <a:off x="2027549" y="683593"/>
          <a:ext cx="8006709"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330240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DAA7A4DF-0DF8-40E3-BDF1-632611726980}"/>
              </a:ext>
            </a:extLst>
          </p:cNvPr>
          <p:cNvGraphicFramePr/>
          <p:nvPr>
            <p:extLst>
              <p:ext uri="{D42A27DB-BD31-4B8C-83A1-F6EECF244321}">
                <p14:modId xmlns:p14="http://schemas.microsoft.com/office/powerpoint/2010/main" val="2887616539"/>
              </p:ext>
            </p:extLst>
          </p:nvPr>
        </p:nvGraphicFramePr>
        <p:xfrm>
          <a:off x="2099556" y="695739"/>
          <a:ext cx="7992888" cy="52966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986177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E1C707E5-3843-4D1B-9943-569807B82DAC}"/>
              </a:ext>
            </a:extLst>
          </p:cNvPr>
          <p:cNvGraphicFramePr/>
          <p:nvPr>
            <p:extLst>
              <p:ext uri="{D42A27DB-BD31-4B8C-83A1-F6EECF244321}">
                <p14:modId xmlns:p14="http://schemas.microsoft.com/office/powerpoint/2010/main" val="2914471634"/>
              </p:ext>
            </p:extLst>
          </p:nvPr>
        </p:nvGraphicFramePr>
        <p:xfrm>
          <a:off x="1683026" y="417444"/>
          <a:ext cx="8409418" cy="5810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73955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50440442-5414-4DD3-9764-67432C5752CF}"/>
              </a:ext>
            </a:extLst>
          </p:cNvPr>
          <p:cNvGraphicFramePr/>
          <p:nvPr>
            <p:extLst>
              <p:ext uri="{D42A27DB-BD31-4B8C-83A1-F6EECF244321}">
                <p14:modId xmlns:p14="http://schemas.microsoft.com/office/powerpoint/2010/main" val="423524062"/>
              </p:ext>
            </p:extLst>
          </p:nvPr>
        </p:nvGraphicFramePr>
        <p:xfrm>
          <a:off x="2027548" y="646044"/>
          <a:ext cx="8136904" cy="5183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892804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B517BCBE-C97F-4A99-9D45-AED982EC331F}"/>
              </a:ext>
            </a:extLst>
          </p:cNvPr>
          <p:cNvGraphicFramePr/>
          <p:nvPr>
            <p:extLst>
              <p:ext uri="{D42A27DB-BD31-4B8C-83A1-F6EECF244321}">
                <p14:modId xmlns:p14="http://schemas.microsoft.com/office/powerpoint/2010/main" val="3085899774"/>
              </p:ext>
            </p:extLst>
          </p:nvPr>
        </p:nvGraphicFramePr>
        <p:xfrm>
          <a:off x="2099037" y="258417"/>
          <a:ext cx="7992888" cy="6042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167338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E85EECE3-0747-4ECB-9D7E-BAEE5531C3B7}"/>
              </a:ext>
            </a:extLst>
          </p:cNvPr>
          <p:cNvGraphicFramePr/>
          <p:nvPr>
            <p:extLst>
              <p:ext uri="{D42A27DB-BD31-4B8C-83A1-F6EECF244321}">
                <p14:modId xmlns:p14="http://schemas.microsoft.com/office/powerpoint/2010/main" val="765795702"/>
              </p:ext>
            </p:extLst>
          </p:nvPr>
        </p:nvGraphicFramePr>
        <p:xfrm>
          <a:off x="1921566" y="188843"/>
          <a:ext cx="8468139"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518504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8085677C-4A2D-4844-8B1C-D5C6613C11F0}"/>
              </a:ext>
            </a:extLst>
          </p:cNvPr>
          <p:cNvGraphicFramePr/>
          <p:nvPr>
            <p:extLst>
              <p:ext uri="{D42A27DB-BD31-4B8C-83A1-F6EECF244321}">
                <p14:modId xmlns:p14="http://schemas.microsoft.com/office/powerpoint/2010/main" val="3146556032"/>
              </p:ext>
            </p:extLst>
          </p:nvPr>
        </p:nvGraphicFramePr>
        <p:xfrm>
          <a:off x="2338813" y="706170"/>
          <a:ext cx="7590279" cy="5351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677122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0F7A97DA-AF39-418E-A248-0DF3D1A81C3D}"/>
              </a:ext>
            </a:extLst>
          </p:cNvPr>
          <p:cNvGraphicFramePr/>
          <p:nvPr>
            <p:extLst>
              <p:ext uri="{D42A27DB-BD31-4B8C-83A1-F6EECF244321}">
                <p14:modId xmlns:p14="http://schemas.microsoft.com/office/powerpoint/2010/main" val="1258696622"/>
              </p:ext>
            </p:extLst>
          </p:nvPr>
        </p:nvGraphicFramePr>
        <p:xfrm>
          <a:off x="2099556" y="665922"/>
          <a:ext cx="7992888" cy="5247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586456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15732F22-AEE9-4B55-9EDE-B69C75A1574F}"/>
              </a:ext>
            </a:extLst>
          </p:cNvPr>
          <p:cNvGraphicFramePr/>
          <p:nvPr>
            <p:extLst>
              <p:ext uri="{D42A27DB-BD31-4B8C-83A1-F6EECF244321}">
                <p14:modId xmlns:p14="http://schemas.microsoft.com/office/powerpoint/2010/main" val="620626467"/>
              </p:ext>
            </p:extLst>
          </p:nvPr>
        </p:nvGraphicFramePr>
        <p:xfrm>
          <a:off x="2099557" y="487017"/>
          <a:ext cx="8369661" cy="57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10743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7DE375A4-23F7-4474-8AB5-B9040F81C61F}"/>
              </a:ext>
            </a:extLst>
          </p:cNvPr>
          <p:cNvGraphicFramePr/>
          <p:nvPr>
            <p:extLst>
              <p:ext uri="{D42A27DB-BD31-4B8C-83A1-F6EECF244321}">
                <p14:modId xmlns:p14="http://schemas.microsoft.com/office/powerpoint/2010/main" val="336959943"/>
              </p:ext>
            </p:extLst>
          </p:nvPr>
        </p:nvGraphicFramePr>
        <p:xfrm>
          <a:off x="2161220" y="809604"/>
          <a:ext cx="7869560"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167412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ruutu 5">
            <a:extLst>
              <a:ext uri="{FF2B5EF4-FFF2-40B4-BE49-F238E27FC236}">
                <a16:creationId xmlns:a16="http://schemas.microsoft.com/office/drawing/2014/main" id="{B2CF25E8-5F2C-45FE-B62A-BDE7D44F9195}"/>
              </a:ext>
            </a:extLst>
          </p:cNvPr>
          <p:cNvSpPr txBox="1"/>
          <p:nvPr/>
        </p:nvSpPr>
        <p:spPr>
          <a:xfrm>
            <a:off x="6771861" y="626167"/>
            <a:ext cx="3667538" cy="49500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defTabSz="457200">
              <a:spcBef>
                <a:spcPts val="700"/>
              </a:spcBef>
              <a:defRPr/>
            </a:pPr>
            <a:r>
              <a:rPr lang="en-GB" sz="2400" b="1" dirty="0">
                <a:solidFill>
                  <a:schemeClr val="bg1">
                    <a:lumMod val="95000"/>
                  </a:schemeClr>
                </a:solidFill>
                <a:sym typeface="Calibri"/>
              </a:rPr>
              <a:t>Table of contents </a:t>
            </a:r>
          </a:p>
          <a:p>
            <a:pPr defTabSz="457200">
              <a:spcBef>
                <a:spcPts val="700"/>
              </a:spcBef>
              <a:defRPr/>
            </a:pPr>
            <a:endParaRPr lang="en-GB" sz="2000" kern="0" dirty="0">
              <a:solidFill>
                <a:schemeClr val="bg1">
                  <a:lumMod val="95000"/>
                </a:schemeClr>
              </a:solidFill>
              <a:ea typeface="+mj-ea"/>
              <a:cs typeface="Calibri"/>
              <a:sym typeface="Calibri"/>
            </a:endParaRPr>
          </a:p>
          <a:p>
            <a:pPr defTabSz="457200">
              <a:spcBef>
                <a:spcPts val="700"/>
              </a:spcBef>
              <a:spcAft>
                <a:spcPts val="500"/>
              </a:spcAft>
              <a:defRPr/>
            </a:pPr>
            <a:r>
              <a:rPr lang="en-GB" sz="2000" dirty="0">
                <a:solidFill>
                  <a:schemeClr val="bg1">
                    <a:lumMod val="95000"/>
                  </a:schemeClr>
                </a:solidFill>
                <a:sym typeface="Calibri"/>
              </a:rPr>
              <a:t>Sustainability at SRL </a:t>
            </a:r>
          </a:p>
          <a:p>
            <a:pPr defTabSz="457200">
              <a:spcBef>
                <a:spcPts val="700"/>
              </a:spcBef>
              <a:spcAft>
                <a:spcPts val="500"/>
              </a:spcAft>
              <a:defRPr/>
            </a:pPr>
            <a:r>
              <a:rPr lang="en-GB" sz="2000" dirty="0">
                <a:solidFill>
                  <a:schemeClr val="bg1"/>
                </a:solidFill>
              </a:rPr>
              <a:t>UN Sustainable Development Goals</a:t>
            </a:r>
            <a:endParaRPr lang="en-GB" sz="2000" kern="0" dirty="0">
              <a:solidFill>
                <a:schemeClr val="bg1"/>
              </a:solidFill>
              <a:ea typeface="+mj-ea"/>
              <a:cs typeface="Calibri"/>
              <a:sym typeface="Calibri"/>
            </a:endParaRPr>
          </a:p>
          <a:p>
            <a:pPr defTabSz="457200">
              <a:spcBef>
                <a:spcPts val="700"/>
              </a:spcBef>
              <a:spcAft>
                <a:spcPts val="500"/>
              </a:spcAft>
              <a:defRPr/>
            </a:pPr>
            <a:r>
              <a:rPr lang="en-GB" sz="2000" dirty="0">
                <a:solidFill>
                  <a:schemeClr val="bg1"/>
                </a:solidFill>
                <a:sym typeface="Calibri"/>
              </a:rPr>
              <a:t>Sustainability policy</a:t>
            </a:r>
          </a:p>
          <a:p>
            <a:pPr defTabSz="457200">
              <a:spcBef>
                <a:spcPts val="700"/>
              </a:spcBef>
              <a:spcAft>
                <a:spcPts val="500"/>
              </a:spcAft>
              <a:defRPr/>
            </a:pPr>
            <a:r>
              <a:rPr lang="en-GB" sz="2000" dirty="0">
                <a:solidFill>
                  <a:schemeClr val="bg1">
                    <a:lumMod val="95000"/>
                  </a:schemeClr>
                </a:solidFill>
              </a:rPr>
              <a:t>Sustainability-related focus points</a:t>
            </a:r>
          </a:p>
          <a:p>
            <a:pPr defTabSz="457200">
              <a:spcBef>
                <a:spcPts val="700"/>
              </a:spcBef>
              <a:spcAft>
                <a:spcPts val="500"/>
              </a:spcAft>
              <a:defRPr/>
            </a:pPr>
            <a:r>
              <a:rPr lang="en-GB" sz="2000" dirty="0">
                <a:solidFill>
                  <a:schemeClr val="bg1">
                    <a:lumMod val="95000"/>
                  </a:schemeClr>
                </a:solidFill>
              </a:rPr>
              <a:t>Part of nature</a:t>
            </a:r>
            <a:endParaRPr lang="en-GB" sz="2000" kern="0" dirty="0">
              <a:solidFill>
                <a:schemeClr val="bg1">
                  <a:lumMod val="95000"/>
                </a:schemeClr>
              </a:solidFill>
              <a:ea typeface="+mj-ea"/>
              <a:cs typeface="Calibri"/>
              <a:sym typeface="Calibri"/>
            </a:endParaRPr>
          </a:p>
          <a:p>
            <a:pPr defTabSz="457200">
              <a:spcBef>
                <a:spcPts val="700"/>
              </a:spcBef>
              <a:spcAft>
                <a:spcPts val="500"/>
              </a:spcAft>
              <a:defRPr/>
            </a:pPr>
            <a:r>
              <a:rPr lang="en-GB" sz="2000" dirty="0">
                <a:solidFill>
                  <a:schemeClr val="bg1">
                    <a:lumMod val="95000"/>
                  </a:schemeClr>
                </a:solidFill>
              </a:rPr>
              <a:t>With the horse</a:t>
            </a:r>
            <a:endParaRPr lang="en-GB" sz="2000" kern="0" dirty="0">
              <a:solidFill>
                <a:schemeClr val="bg1">
                  <a:lumMod val="95000"/>
                </a:schemeClr>
              </a:solidFill>
              <a:ea typeface="+mj-lt"/>
              <a:cs typeface="Calibri"/>
              <a:sym typeface="Calibri"/>
            </a:endParaRPr>
          </a:p>
          <a:p>
            <a:pPr defTabSz="457200">
              <a:spcBef>
                <a:spcPts val="700"/>
              </a:spcBef>
              <a:spcAft>
                <a:spcPts val="500"/>
              </a:spcAft>
              <a:defRPr/>
            </a:pPr>
            <a:r>
              <a:rPr lang="en-GB" sz="2000" dirty="0">
                <a:solidFill>
                  <a:schemeClr val="bg1">
                    <a:lumMod val="95000"/>
                  </a:schemeClr>
                </a:solidFill>
              </a:rPr>
              <a:t>Value in community</a:t>
            </a:r>
            <a:endParaRPr lang="en-GB" sz="2000" kern="0" dirty="0">
              <a:solidFill>
                <a:schemeClr val="bg1">
                  <a:lumMod val="95000"/>
                </a:schemeClr>
              </a:solidFill>
              <a:ea typeface="+mj-lt"/>
              <a:cs typeface="Calibri"/>
              <a:sym typeface="Calibri"/>
            </a:endParaRPr>
          </a:p>
          <a:p>
            <a:pPr defTabSz="457200">
              <a:spcBef>
                <a:spcPts val="700"/>
              </a:spcBef>
              <a:spcAft>
                <a:spcPts val="500"/>
              </a:spcAft>
              <a:defRPr/>
            </a:pPr>
            <a:r>
              <a:rPr lang="en-GB" sz="2000" kern="0" dirty="0">
                <a:solidFill>
                  <a:schemeClr val="bg1">
                    <a:lumMod val="95000"/>
                  </a:schemeClr>
                </a:solidFill>
                <a:ea typeface="+mj-ea"/>
                <a:cs typeface="Calibri"/>
                <a:sym typeface="Calibri"/>
              </a:rPr>
              <a:t>Way we do</a:t>
            </a:r>
          </a:p>
        </p:txBody>
      </p:sp>
    </p:spTree>
    <p:extLst>
      <p:ext uri="{BB962C8B-B14F-4D97-AF65-F5344CB8AC3E}">
        <p14:creationId xmlns:p14="http://schemas.microsoft.com/office/powerpoint/2010/main" val="3955060933"/>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4CEDB3EA-E183-4CCB-B2DF-A537A964FA49}"/>
              </a:ext>
            </a:extLst>
          </p:cNvPr>
          <p:cNvGraphicFramePr/>
          <p:nvPr>
            <p:extLst>
              <p:ext uri="{D42A27DB-BD31-4B8C-83A1-F6EECF244321}">
                <p14:modId xmlns:p14="http://schemas.microsoft.com/office/powerpoint/2010/main" val="725554656"/>
              </p:ext>
            </p:extLst>
          </p:nvPr>
        </p:nvGraphicFramePr>
        <p:xfrm>
          <a:off x="2173213" y="467140"/>
          <a:ext cx="7992888" cy="5387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089056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4CEDB3EA-E183-4CCB-B2DF-A537A964FA49}"/>
              </a:ext>
            </a:extLst>
          </p:cNvPr>
          <p:cNvGraphicFramePr/>
          <p:nvPr>
            <p:extLst>
              <p:ext uri="{D42A27DB-BD31-4B8C-83A1-F6EECF244321}">
                <p14:modId xmlns:p14="http://schemas.microsoft.com/office/powerpoint/2010/main" val="4274097749"/>
              </p:ext>
            </p:extLst>
          </p:nvPr>
        </p:nvGraphicFramePr>
        <p:xfrm>
          <a:off x="2173213" y="467140"/>
          <a:ext cx="7992888" cy="5387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784484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kstiruutu 8">
            <a:extLst>
              <a:ext uri="{FF2B5EF4-FFF2-40B4-BE49-F238E27FC236}">
                <a16:creationId xmlns:a16="http://schemas.microsoft.com/office/drawing/2014/main" id="{3939BC18-7991-4456-BFD3-A4B64A26B05D}"/>
              </a:ext>
            </a:extLst>
          </p:cNvPr>
          <p:cNvSpPr txBox="1"/>
          <p:nvPr/>
        </p:nvSpPr>
        <p:spPr>
          <a:xfrm>
            <a:off x="2265325" y="443315"/>
            <a:ext cx="6606692" cy="646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hangingPunct="0"/>
            <a:r>
              <a:rPr lang="en-GB" sz="3600" dirty="0">
                <a:solidFill>
                  <a:srgbClr val="000000"/>
                </a:solidFill>
                <a:latin typeface="+mj-lt"/>
                <a:sym typeface="Calibri"/>
              </a:rPr>
              <a:t>Sustainability at SRL</a:t>
            </a:r>
            <a:endParaRPr lang="en-GB" sz="3600" dirty="0">
              <a:solidFill>
                <a:srgbClr val="000000"/>
              </a:solidFill>
              <a:latin typeface="+mj-lt"/>
              <a:ea typeface="+mj-ea"/>
              <a:cs typeface="+mj-cs"/>
              <a:sym typeface="Calibri"/>
            </a:endParaRPr>
          </a:p>
        </p:txBody>
      </p:sp>
      <p:sp>
        <p:nvSpPr>
          <p:cNvPr id="11" name="Tekstiruutu 10">
            <a:extLst>
              <a:ext uri="{FF2B5EF4-FFF2-40B4-BE49-F238E27FC236}">
                <a16:creationId xmlns:a16="http://schemas.microsoft.com/office/drawing/2014/main" id="{F7BDFA7C-D980-4FA4-99D2-772164913608}"/>
              </a:ext>
            </a:extLst>
          </p:cNvPr>
          <p:cNvSpPr txBox="1"/>
          <p:nvPr/>
        </p:nvSpPr>
        <p:spPr>
          <a:xfrm>
            <a:off x="1881810" y="1387063"/>
            <a:ext cx="8557591" cy="38164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342900" indent="-342900">
              <a:buFont typeface="Arial" panose="020B0604020202020204" pitchFamily="34" charset="0"/>
              <a:buChar char="•"/>
            </a:pPr>
            <a:r>
              <a:rPr lang="en-GB" sz="2200" dirty="0"/>
              <a:t>The basis of the Equestrian Federation of Finland’s responsibility lies in the idea of environmentally and socially sustainable equitation.</a:t>
            </a:r>
          </a:p>
          <a:p>
            <a:endParaRPr lang="en-GB" sz="2200" dirty="0"/>
          </a:p>
          <a:p>
            <a:pPr marL="342900" indent="-342900">
              <a:buFont typeface="Arial" panose="020B0604020202020204" pitchFamily="34" charset="0"/>
              <a:buChar char="•"/>
            </a:pPr>
            <a:r>
              <a:rPr lang="en-GB" sz="2200" dirty="0"/>
              <a:t>We develop operating methods, tools and training in support of sustainable operations.</a:t>
            </a:r>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r>
              <a:rPr lang="en-GB" sz="2200" dirty="0"/>
              <a:t>We show an example and create a sustainable operating culture.</a:t>
            </a:r>
            <a:endParaRPr lang="en-GB" sz="2200" dirty="0">
              <a:cs typeface="Calibri"/>
            </a:endParaRPr>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r>
              <a:rPr lang="en-GB" sz="2200" dirty="0"/>
              <a:t>In support of their sustainability work, the Equestrian Federation of Finland office has the WWF Green Office environmental management system. </a:t>
            </a:r>
          </a:p>
        </p:txBody>
      </p:sp>
    </p:spTree>
    <p:extLst>
      <p:ext uri="{BB962C8B-B14F-4D97-AF65-F5344CB8AC3E}">
        <p14:creationId xmlns:p14="http://schemas.microsoft.com/office/powerpoint/2010/main" val="378878146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Kuva 19">
            <a:extLst>
              <a:ext uri="{FF2B5EF4-FFF2-40B4-BE49-F238E27FC236}">
                <a16:creationId xmlns:a16="http://schemas.microsoft.com/office/drawing/2014/main" id="{AC6D32D2-E357-4884-85C4-F24467A6C6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52380" y="4520392"/>
            <a:ext cx="1489172" cy="1489172"/>
          </a:xfrm>
          <a:prstGeom prst="rect">
            <a:avLst/>
          </a:prstGeom>
        </p:spPr>
      </p:pic>
      <p:pic>
        <p:nvPicPr>
          <p:cNvPr id="25" name="Kuva 24">
            <a:extLst>
              <a:ext uri="{FF2B5EF4-FFF2-40B4-BE49-F238E27FC236}">
                <a16:creationId xmlns:a16="http://schemas.microsoft.com/office/drawing/2014/main" id="{E38D6620-7CEC-41D9-9A38-ACC3128931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9979" y="4520392"/>
            <a:ext cx="1489172" cy="1489172"/>
          </a:xfrm>
          <a:prstGeom prst="rect">
            <a:avLst/>
          </a:prstGeom>
        </p:spPr>
      </p:pic>
      <p:sp>
        <p:nvSpPr>
          <p:cNvPr id="27" name="Tekstiruutu 26">
            <a:extLst>
              <a:ext uri="{FF2B5EF4-FFF2-40B4-BE49-F238E27FC236}">
                <a16:creationId xmlns:a16="http://schemas.microsoft.com/office/drawing/2014/main" id="{55BCC884-E139-406C-9DD0-F59956C949E7}"/>
              </a:ext>
            </a:extLst>
          </p:cNvPr>
          <p:cNvSpPr txBox="1"/>
          <p:nvPr/>
        </p:nvSpPr>
        <p:spPr>
          <a:xfrm>
            <a:off x="1907364" y="1073294"/>
            <a:ext cx="8426674" cy="34470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sz="2000" dirty="0"/>
              <a:t>The Equestrian Federation of Finland is committed to promoting the UN Sustainable Development Goals in its operations. </a:t>
            </a:r>
          </a:p>
          <a:p>
            <a:endParaRPr lang="en-GB" sz="2000" dirty="0"/>
          </a:p>
          <a:p>
            <a:r>
              <a:rPr lang="en-GB" sz="2000" dirty="0">
                <a:solidFill>
                  <a:srgbClr val="212121"/>
                </a:solidFill>
              </a:rPr>
              <a:t>We have identified the four most essential goals in terms of our operations and stakeholder groups that we can particularly influence:</a:t>
            </a:r>
          </a:p>
          <a:p>
            <a:endParaRPr lang="en-GB" sz="2000" dirty="0">
              <a:solidFill>
                <a:srgbClr val="212121"/>
              </a:solidFill>
              <a:cs typeface="Heebo" panose="020B0604020202020204" pitchFamily="2" charset="-79"/>
            </a:endParaRPr>
          </a:p>
          <a:p>
            <a:r>
              <a:rPr lang="en-GB" sz="2000" dirty="0">
                <a:solidFill>
                  <a:srgbClr val="212121"/>
                </a:solidFill>
              </a:rPr>
              <a:t>3 – Good health and well-being</a:t>
            </a:r>
          </a:p>
          <a:p>
            <a:r>
              <a:rPr lang="en-GB" sz="2000" dirty="0">
                <a:solidFill>
                  <a:srgbClr val="212121"/>
                </a:solidFill>
              </a:rPr>
              <a:t>5 – Gender equality</a:t>
            </a:r>
          </a:p>
          <a:p>
            <a:r>
              <a:rPr lang="en-GB" sz="2000" dirty="0">
                <a:solidFill>
                  <a:srgbClr val="212121"/>
                </a:solidFill>
              </a:rPr>
              <a:t>13 – Climate action</a:t>
            </a:r>
          </a:p>
          <a:p>
            <a:r>
              <a:rPr lang="en-GB" sz="2000" dirty="0">
                <a:solidFill>
                  <a:srgbClr val="212121"/>
                </a:solidFill>
              </a:rPr>
              <a:t>15 – Life on land</a:t>
            </a:r>
            <a:endParaRPr lang="en-GB" dirty="0">
              <a:solidFill>
                <a:srgbClr val="212121"/>
              </a:solidFill>
              <a:latin typeface="Heebo" panose="020B0604020202020204" pitchFamily="2" charset="-79"/>
              <a:cs typeface="Heebo" panose="020B0604020202020204" pitchFamily="2" charset="-79"/>
            </a:endParaRPr>
          </a:p>
          <a:p>
            <a:endParaRPr lang="en-GB" dirty="0">
              <a:solidFill>
                <a:srgbClr val="212121"/>
              </a:solidFill>
              <a:latin typeface="Heebo" panose="020B0604020202020204" pitchFamily="2" charset="-79"/>
              <a:cs typeface="Heebo" panose="020B0604020202020204" pitchFamily="2" charset="-79"/>
            </a:endParaRPr>
          </a:p>
        </p:txBody>
      </p:sp>
      <p:pic>
        <p:nvPicPr>
          <p:cNvPr id="32" name="Kuva 31">
            <a:extLst>
              <a:ext uri="{FF2B5EF4-FFF2-40B4-BE49-F238E27FC236}">
                <a16:creationId xmlns:a16="http://schemas.microsoft.com/office/drawing/2014/main" id="{D15A06A8-993E-4160-8B44-8303BAD867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84842" y="4520392"/>
            <a:ext cx="1489172" cy="1489172"/>
          </a:xfrm>
          <a:prstGeom prst="rect">
            <a:avLst/>
          </a:prstGeom>
        </p:spPr>
      </p:pic>
      <p:pic>
        <p:nvPicPr>
          <p:cNvPr id="33" name="Kuva 32">
            <a:extLst>
              <a:ext uri="{FF2B5EF4-FFF2-40B4-BE49-F238E27FC236}">
                <a16:creationId xmlns:a16="http://schemas.microsoft.com/office/drawing/2014/main" id="{C1DD9AAA-166A-404B-B9DA-D2A9D0588E1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7364" y="4520392"/>
            <a:ext cx="1489172" cy="1489172"/>
          </a:xfrm>
          <a:prstGeom prst="rect">
            <a:avLst/>
          </a:prstGeom>
        </p:spPr>
      </p:pic>
      <p:sp>
        <p:nvSpPr>
          <p:cNvPr id="34" name="Tekstiruutu 33">
            <a:extLst>
              <a:ext uri="{FF2B5EF4-FFF2-40B4-BE49-F238E27FC236}">
                <a16:creationId xmlns:a16="http://schemas.microsoft.com/office/drawing/2014/main" id="{8004ABDA-3461-498D-B65A-8E0E8B81F88F}"/>
              </a:ext>
            </a:extLst>
          </p:cNvPr>
          <p:cNvSpPr txBox="1"/>
          <p:nvPr/>
        </p:nvSpPr>
        <p:spPr>
          <a:xfrm>
            <a:off x="2020956" y="326488"/>
            <a:ext cx="7911548"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GB" sz="3600" dirty="0">
                <a:solidFill>
                  <a:srgbClr val="212121"/>
                </a:solidFill>
              </a:rPr>
              <a:t>UN Sustainable Development Goals  </a:t>
            </a:r>
            <a:r>
              <a:rPr lang="en-GB" sz="3200" dirty="0">
                <a:solidFill>
                  <a:srgbClr val="212121"/>
                </a:solidFill>
              </a:rPr>
              <a:t>1/2</a:t>
            </a:r>
            <a:endParaRPr lang="en-GB" sz="3600" dirty="0">
              <a:solidFill>
                <a:srgbClr val="212121"/>
              </a:solidFill>
              <a:cs typeface="Heebo" panose="020B0604020202020204" pitchFamily="2" charset="-79"/>
            </a:endParaRPr>
          </a:p>
        </p:txBody>
      </p:sp>
    </p:spTree>
    <p:extLst>
      <p:ext uri="{BB962C8B-B14F-4D97-AF65-F5344CB8AC3E}">
        <p14:creationId xmlns:p14="http://schemas.microsoft.com/office/powerpoint/2010/main" val="416478824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Kuva 18" descr="Kuva, joka sisältää kohteen teksti&#10;&#10;Kuvaus luotu automaattisesti">
            <a:extLst>
              <a:ext uri="{FF2B5EF4-FFF2-40B4-BE49-F238E27FC236}">
                <a16:creationId xmlns:a16="http://schemas.microsoft.com/office/drawing/2014/main" id="{B3CD583E-C58F-4897-BDC7-C4DEE0B4DA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2772" y="5127526"/>
            <a:ext cx="900000" cy="900000"/>
          </a:xfrm>
          <a:prstGeom prst="rect">
            <a:avLst/>
          </a:prstGeom>
        </p:spPr>
      </p:pic>
      <p:pic>
        <p:nvPicPr>
          <p:cNvPr id="21" name="Kuva 20">
            <a:extLst>
              <a:ext uri="{FF2B5EF4-FFF2-40B4-BE49-F238E27FC236}">
                <a16:creationId xmlns:a16="http://schemas.microsoft.com/office/drawing/2014/main" id="{BBECD891-678B-40DA-8837-CD97821744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22892" y="5127528"/>
            <a:ext cx="900000" cy="900000"/>
          </a:xfrm>
          <a:prstGeom prst="rect">
            <a:avLst/>
          </a:prstGeom>
        </p:spPr>
      </p:pic>
      <p:pic>
        <p:nvPicPr>
          <p:cNvPr id="18" name="Kuva 17" descr="Kuva, joka sisältää kohteen teksti, clipart-kuva, merkki&#10;&#10;Kuvaus luotu automaattisesti">
            <a:extLst>
              <a:ext uri="{FF2B5EF4-FFF2-40B4-BE49-F238E27FC236}">
                <a16:creationId xmlns:a16="http://schemas.microsoft.com/office/drawing/2014/main" id="{90E3E895-874D-4BC7-B9E7-25A4C8C2FE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1676" y="5127528"/>
            <a:ext cx="900000" cy="900000"/>
          </a:xfrm>
          <a:prstGeom prst="rect">
            <a:avLst/>
          </a:prstGeom>
        </p:spPr>
      </p:pic>
      <p:pic>
        <p:nvPicPr>
          <p:cNvPr id="22" name="Kuva 21" descr="Kuva, joka sisältää kohteen pöytä&#10;&#10;Kuvaus luotu automaattisesti">
            <a:extLst>
              <a:ext uri="{FF2B5EF4-FFF2-40B4-BE49-F238E27FC236}">
                <a16:creationId xmlns:a16="http://schemas.microsoft.com/office/drawing/2014/main" id="{8AF54236-6807-43E7-B87A-E456DFAA39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18117" y="5127526"/>
            <a:ext cx="900000" cy="900000"/>
          </a:xfrm>
          <a:prstGeom prst="rect">
            <a:avLst/>
          </a:prstGeom>
        </p:spPr>
      </p:pic>
      <p:pic>
        <p:nvPicPr>
          <p:cNvPr id="24" name="Kuva 23">
            <a:extLst>
              <a:ext uri="{FF2B5EF4-FFF2-40B4-BE49-F238E27FC236}">
                <a16:creationId xmlns:a16="http://schemas.microsoft.com/office/drawing/2014/main" id="{501A854C-6930-486F-95E4-683FBDEE7E4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45286" y="5127526"/>
            <a:ext cx="900000" cy="900000"/>
          </a:xfrm>
          <a:prstGeom prst="rect">
            <a:avLst/>
          </a:prstGeom>
        </p:spPr>
      </p:pic>
      <p:pic>
        <p:nvPicPr>
          <p:cNvPr id="26" name="Kuva 25">
            <a:extLst>
              <a:ext uri="{FF2B5EF4-FFF2-40B4-BE49-F238E27FC236}">
                <a16:creationId xmlns:a16="http://schemas.microsoft.com/office/drawing/2014/main" id="{1C291FC2-BB12-4531-8CEB-2F53B3F4A02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12126" y="5127529"/>
            <a:ext cx="900001" cy="900001"/>
          </a:xfrm>
          <a:prstGeom prst="rect">
            <a:avLst/>
          </a:prstGeom>
        </p:spPr>
      </p:pic>
      <p:pic>
        <p:nvPicPr>
          <p:cNvPr id="3" name="Kuva 2">
            <a:extLst>
              <a:ext uri="{FF2B5EF4-FFF2-40B4-BE49-F238E27FC236}">
                <a16:creationId xmlns:a16="http://schemas.microsoft.com/office/drawing/2014/main" id="{C2DCFC42-CA0A-466A-8092-D0EC5495B7B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89214" y="5127528"/>
            <a:ext cx="899999" cy="899999"/>
          </a:xfrm>
          <a:prstGeom prst="rect">
            <a:avLst/>
          </a:prstGeom>
        </p:spPr>
      </p:pic>
      <p:sp>
        <p:nvSpPr>
          <p:cNvPr id="27" name="Tekstiruutu 26">
            <a:extLst>
              <a:ext uri="{FF2B5EF4-FFF2-40B4-BE49-F238E27FC236}">
                <a16:creationId xmlns:a16="http://schemas.microsoft.com/office/drawing/2014/main" id="{55BCC884-E139-406C-9DD0-F59956C949E7}"/>
              </a:ext>
            </a:extLst>
          </p:cNvPr>
          <p:cNvSpPr txBox="1"/>
          <p:nvPr/>
        </p:nvSpPr>
        <p:spPr>
          <a:xfrm>
            <a:off x="2021462" y="1237876"/>
            <a:ext cx="8167750" cy="43396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sz="2000" dirty="0">
                <a:solidFill>
                  <a:srgbClr val="212121"/>
                </a:solidFill>
              </a:rPr>
              <a:t>In addition, our operations have an indirect effect on seven other Sustainable Development Goals:</a:t>
            </a:r>
          </a:p>
          <a:p>
            <a:endParaRPr lang="en-GB" sz="2000" dirty="0">
              <a:solidFill>
                <a:srgbClr val="212121"/>
              </a:solidFill>
              <a:cs typeface="Heebo" panose="020B0604020202020204" pitchFamily="2" charset="-79"/>
            </a:endParaRPr>
          </a:p>
          <a:p>
            <a:r>
              <a:rPr lang="en-GB" sz="2000" dirty="0">
                <a:solidFill>
                  <a:srgbClr val="212121"/>
                </a:solidFill>
              </a:rPr>
              <a:t>7 – Affordable and clean energy</a:t>
            </a:r>
          </a:p>
          <a:p>
            <a:r>
              <a:rPr lang="en-GB" sz="2000" dirty="0">
                <a:solidFill>
                  <a:srgbClr val="212121"/>
                </a:solidFill>
              </a:rPr>
              <a:t>9 – Industry, innovation and infrastructure</a:t>
            </a:r>
          </a:p>
          <a:p>
            <a:r>
              <a:rPr lang="en-GB" sz="2000" dirty="0">
                <a:solidFill>
                  <a:srgbClr val="212121"/>
                </a:solidFill>
              </a:rPr>
              <a:t>10 – Reduced inequalities</a:t>
            </a:r>
          </a:p>
          <a:p>
            <a:r>
              <a:rPr lang="en-GB" sz="2000" dirty="0">
                <a:solidFill>
                  <a:srgbClr val="212121"/>
                </a:solidFill>
              </a:rPr>
              <a:t>11 – Sustainable cities and communities</a:t>
            </a:r>
          </a:p>
          <a:p>
            <a:r>
              <a:rPr lang="en-GB" sz="2000" dirty="0">
                <a:solidFill>
                  <a:srgbClr val="212121"/>
                </a:solidFill>
              </a:rPr>
              <a:t>12 – Responsible consumption and production</a:t>
            </a:r>
          </a:p>
          <a:p>
            <a:r>
              <a:rPr lang="en-GB" sz="2000" dirty="0">
                <a:solidFill>
                  <a:srgbClr val="212121"/>
                </a:solidFill>
              </a:rPr>
              <a:t>16 – Peace, justice and good institutions</a:t>
            </a:r>
          </a:p>
          <a:p>
            <a:r>
              <a:rPr lang="en-GB" sz="2000" dirty="0">
                <a:solidFill>
                  <a:srgbClr val="212121"/>
                </a:solidFill>
              </a:rPr>
              <a:t>17 – Partnerships for the goals</a:t>
            </a:r>
          </a:p>
          <a:p>
            <a:endParaRPr lang="en-GB" sz="2000" dirty="0">
              <a:solidFill>
                <a:srgbClr val="212121"/>
              </a:solidFill>
              <a:cs typeface="Heebo" panose="020B0604020202020204" pitchFamily="2" charset="-79"/>
            </a:endParaRPr>
          </a:p>
          <a:p>
            <a:endParaRPr lang="en-GB" sz="2000" dirty="0">
              <a:solidFill>
                <a:srgbClr val="212121"/>
              </a:solidFill>
              <a:cs typeface="Heebo" panose="020B0604020202020204" pitchFamily="2" charset="-79"/>
            </a:endParaRPr>
          </a:p>
          <a:p>
            <a:endParaRPr lang="en-GB" dirty="0">
              <a:solidFill>
                <a:srgbClr val="212121"/>
              </a:solidFill>
              <a:latin typeface="Heebo" panose="020B0604020202020204" pitchFamily="2" charset="-79"/>
              <a:cs typeface="Heebo" panose="020B0604020202020204" pitchFamily="2" charset="-79"/>
            </a:endParaRPr>
          </a:p>
          <a:p>
            <a:endParaRPr lang="en-GB" dirty="0">
              <a:solidFill>
                <a:srgbClr val="212121"/>
              </a:solidFill>
              <a:latin typeface="Heebo" panose="020B0604020202020204" pitchFamily="2" charset="-79"/>
              <a:cs typeface="Heebo" panose="020B0604020202020204" pitchFamily="2" charset="-79"/>
            </a:endParaRPr>
          </a:p>
        </p:txBody>
      </p:sp>
      <p:sp>
        <p:nvSpPr>
          <p:cNvPr id="32" name="Tekstiruutu 31">
            <a:extLst>
              <a:ext uri="{FF2B5EF4-FFF2-40B4-BE49-F238E27FC236}">
                <a16:creationId xmlns:a16="http://schemas.microsoft.com/office/drawing/2014/main" id="{D4EF6E85-C8B0-4043-BDC3-DBE61D4348C0}"/>
              </a:ext>
            </a:extLst>
          </p:cNvPr>
          <p:cNvSpPr txBox="1"/>
          <p:nvPr/>
        </p:nvSpPr>
        <p:spPr>
          <a:xfrm>
            <a:off x="2012126" y="405451"/>
            <a:ext cx="8177087" cy="923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GB" sz="3600" dirty="0">
                <a:solidFill>
                  <a:srgbClr val="212121"/>
                </a:solidFill>
              </a:rPr>
              <a:t>UN Sustainable Development Goals  2/2</a:t>
            </a:r>
          </a:p>
          <a:p>
            <a:pPr algn="l"/>
            <a:endParaRPr lang="en-GB" dirty="0">
              <a:solidFill>
                <a:srgbClr val="212121"/>
              </a:solidFill>
              <a:cs typeface="Heebo" panose="020B0604020202020204" pitchFamily="2" charset="-79"/>
            </a:endParaRPr>
          </a:p>
        </p:txBody>
      </p:sp>
    </p:spTree>
    <p:extLst>
      <p:ext uri="{BB962C8B-B14F-4D97-AF65-F5344CB8AC3E}">
        <p14:creationId xmlns:p14="http://schemas.microsoft.com/office/powerpoint/2010/main" val="94535110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89B7EB1D-855C-429E-87BE-3F16326CE3FA}"/>
              </a:ext>
            </a:extLst>
          </p:cNvPr>
          <p:cNvSpPr>
            <a:spLocks noGrp="1"/>
          </p:cNvSpPr>
          <p:nvPr>
            <p:ph type="body" sz="quarter" idx="1"/>
          </p:nvPr>
        </p:nvSpPr>
        <p:spPr>
          <a:xfrm>
            <a:off x="2011017" y="1246858"/>
            <a:ext cx="8319052" cy="5909317"/>
          </a:xfrm>
        </p:spPr>
        <p:txBody>
          <a:bodyPr>
            <a:noAutofit/>
          </a:bodyPr>
          <a:lstStyle/>
          <a:p>
            <a:pPr>
              <a:spcBef>
                <a:spcPts val="0"/>
              </a:spcBef>
            </a:pPr>
            <a:r>
              <a:rPr lang="en-GB" sz="1800" b="0" dirty="0"/>
              <a:t>The Equestrian Federation of Finland’s sustainability program and its related sustainability policy guide and support all of the Federation’s operations. </a:t>
            </a:r>
            <a:r>
              <a:rPr lang="en-GB" sz="1800" b="0"/>
              <a:t>The sustainability </a:t>
            </a:r>
            <a:r>
              <a:rPr lang="en-GB" sz="1800" b="0" dirty="0"/>
              <a:t>programme is part of the Federation’s strategy and management.</a:t>
            </a:r>
          </a:p>
          <a:p>
            <a:pPr>
              <a:spcBef>
                <a:spcPts val="0"/>
              </a:spcBef>
            </a:pPr>
            <a:endParaRPr lang="en-GB" sz="1800" b="0" dirty="0">
              <a:ea typeface="Calibri" panose="020F0502020204030204" pitchFamily="34" charset="0"/>
              <a:cs typeface="Calibri Light" panose="020F0302020204030204" pitchFamily="34" charset="0"/>
            </a:endParaRPr>
          </a:p>
          <a:p>
            <a:pPr>
              <a:spcBef>
                <a:spcPts val="0"/>
              </a:spcBef>
            </a:pPr>
            <a:r>
              <a:rPr lang="en-GB" sz="1800" b="0" dirty="0"/>
              <a:t>The Equestrian Federation of Finland works in effort of a </a:t>
            </a:r>
            <a:r>
              <a:rPr lang="en-GB" sz="1800" dirty="0"/>
              <a:t>change of society </a:t>
            </a:r>
            <a:r>
              <a:rPr lang="en-GB" sz="1800" b="0" dirty="0"/>
              <a:t>in which equitation is </a:t>
            </a:r>
            <a:r>
              <a:rPr lang="en-GB" sz="1800" dirty="0"/>
              <a:t>socially, environmentally, societally and economically sustainable</a:t>
            </a:r>
            <a:r>
              <a:rPr lang="en-GB" sz="1800" b="0" dirty="0"/>
              <a:t>.  </a:t>
            </a:r>
          </a:p>
          <a:p>
            <a:pPr>
              <a:spcBef>
                <a:spcPts val="0"/>
              </a:spcBef>
            </a:pPr>
            <a:endParaRPr lang="en-GB" sz="1800" b="0" dirty="0">
              <a:ea typeface="Calibri" panose="020F0502020204030204" pitchFamily="34" charset="0"/>
              <a:cs typeface="Calibri Light" panose="020F0302020204030204" pitchFamily="34" charset="0"/>
            </a:endParaRPr>
          </a:p>
          <a:p>
            <a:pPr>
              <a:spcBef>
                <a:spcPts val="0"/>
              </a:spcBef>
            </a:pPr>
            <a:r>
              <a:rPr lang="en-GB" sz="1800" dirty="0"/>
              <a:t>The Equestrian Federation of Finland is committed </a:t>
            </a:r>
            <a:r>
              <a:rPr lang="en-GB" sz="1800" b="0" dirty="0"/>
              <a:t>to the Common Sustainability Programme for the Sports Community and the Fair Play Principles, the guidelines of the Finnish Center for Integrity in Sports (FINCIS) and the World Anti-Doping Agency (WADA), the values, sustainability policy and rules of the International Federation for Equestrian Sports FEI, the UN Sustainable Development Goals as well as the Finnish and European Union climate policy.</a:t>
            </a:r>
          </a:p>
          <a:p>
            <a:pPr>
              <a:spcBef>
                <a:spcPts val="0"/>
              </a:spcBef>
            </a:pPr>
            <a:endParaRPr lang="en-GB" sz="1800" b="0" dirty="0">
              <a:ea typeface="Calibri" panose="020F0502020204030204" pitchFamily="34" charset="0"/>
              <a:cs typeface="Calibri Light" panose="020F0302020204030204" pitchFamily="34" charset="0"/>
            </a:endParaRPr>
          </a:p>
          <a:p>
            <a:pPr>
              <a:spcBef>
                <a:spcPts val="0"/>
              </a:spcBef>
            </a:pPr>
            <a:r>
              <a:rPr lang="en-GB" sz="1800" b="0" dirty="0"/>
              <a:t>The Equestrian Federation of Finland is committed to </a:t>
            </a:r>
            <a:r>
              <a:rPr lang="en-GB" sz="1800" dirty="0"/>
              <a:t>developing the industry as part of society </a:t>
            </a:r>
            <a:r>
              <a:rPr lang="en-GB" sz="1800" b="0" dirty="0"/>
              <a:t>while creating economic and social value. Alongside the rest of the society, global phenomena also affects the equestrian community. The Equestrian Federation of Finland actively seeks solutions to society-related challenges through stakeholder group work. </a:t>
            </a:r>
          </a:p>
        </p:txBody>
      </p:sp>
      <p:sp>
        <p:nvSpPr>
          <p:cNvPr id="4" name="Tekstiruutu 3">
            <a:extLst>
              <a:ext uri="{FF2B5EF4-FFF2-40B4-BE49-F238E27FC236}">
                <a16:creationId xmlns:a16="http://schemas.microsoft.com/office/drawing/2014/main" id="{756EEAE3-7AAA-496F-92D9-EA665B1A0EF6}"/>
              </a:ext>
            </a:extLst>
          </p:cNvPr>
          <p:cNvSpPr txBox="1"/>
          <p:nvPr/>
        </p:nvSpPr>
        <p:spPr>
          <a:xfrm>
            <a:off x="3198743" y="491196"/>
            <a:ext cx="5456582"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GB" sz="3600" dirty="0"/>
              <a:t>Sustainability policy 1/2</a:t>
            </a:r>
          </a:p>
        </p:txBody>
      </p:sp>
    </p:spTree>
    <p:extLst>
      <p:ext uri="{BB962C8B-B14F-4D97-AF65-F5344CB8AC3E}">
        <p14:creationId xmlns:p14="http://schemas.microsoft.com/office/powerpoint/2010/main" val="304695805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7EB9485E-8447-4BCC-9159-AA54DF660BE6}"/>
              </a:ext>
            </a:extLst>
          </p:cNvPr>
          <p:cNvSpPr>
            <a:spLocks noGrp="1"/>
          </p:cNvSpPr>
          <p:nvPr>
            <p:ph type="body" sz="quarter" idx="1"/>
          </p:nvPr>
        </p:nvSpPr>
        <p:spPr>
          <a:xfrm>
            <a:off x="2064026" y="1600200"/>
            <a:ext cx="8063948" cy="3937276"/>
          </a:xfrm>
        </p:spPr>
        <p:txBody>
          <a:bodyPr>
            <a:normAutofit/>
          </a:bodyPr>
          <a:lstStyle/>
          <a:p>
            <a:pPr>
              <a:spcBef>
                <a:spcPts val="0"/>
              </a:spcBef>
            </a:pPr>
            <a:r>
              <a:rPr lang="en-GB" sz="1800" b="0" dirty="0"/>
              <a:t>In its own operations, the Equestrian Federation of Finland is committed to </a:t>
            </a:r>
            <a:r>
              <a:rPr lang="en-GB" sz="1800" dirty="0"/>
              <a:t>climate change mitigation</a:t>
            </a:r>
            <a:r>
              <a:rPr lang="en-GB" sz="1800" b="0" dirty="0"/>
              <a:t> and the Carbon Neutral Finland 2035 goal, </a:t>
            </a:r>
            <a:r>
              <a:rPr lang="en-GB" sz="1800" dirty="0"/>
              <a:t>safeguarding nature’s biodiversity </a:t>
            </a:r>
            <a:r>
              <a:rPr lang="en-GB" sz="1800" b="0" dirty="0"/>
              <a:t>and </a:t>
            </a:r>
            <a:r>
              <a:rPr lang="en-GB" sz="1800" dirty="0"/>
              <a:t>the UN’s principles of sustainable development</a:t>
            </a:r>
            <a:r>
              <a:rPr lang="en-GB" sz="1800" b="0" dirty="0"/>
              <a:t>. The Federation promotes equitation as a sustainable and responsible form of sport and leisure. </a:t>
            </a:r>
          </a:p>
          <a:p>
            <a:pPr>
              <a:spcBef>
                <a:spcPts val="0"/>
              </a:spcBef>
            </a:pPr>
            <a:endParaRPr lang="en-GB" sz="1800" b="0" dirty="0">
              <a:ea typeface="Calibri" panose="020F0502020204030204" pitchFamily="34" charset="0"/>
              <a:cs typeface="Calibri Light" panose="020F0302020204030204" pitchFamily="34" charset="0"/>
            </a:endParaRPr>
          </a:p>
          <a:p>
            <a:pPr>
              <a:spcBef>
                <a:spcPts val="0"/>
              </a:spcBef>
            </a:pPr>
            <a:r>
              <a:rPr lang="en-GB" sz="1800" b="0" dirty="0"/>
              <a:t>The Equestrian Federation of Finland commits to its role as a </a:t>
            </a:r>
            <a:r>
              <a:rPr lang="en-GB" sz="1800" dirty="0"/>
              <a:t>physical education instructor</a:t>
            </a:r>
            <a:r>
              <a:rPr lang="en-GB" sz="1800" b="0" dirty="0"/>
              <a:t> and promotes the equitation community as a </a:t>
            </a:r>
            <a:r>
              <a:rPr lang="en-GB" sz="1800" dirty="0"/>
              <a:t>safe growth environment </a:t>
            </a:r>
            <a:r>
              <a:rPr lang="en-GB" sz="1800" b="0" dirty="0"/>
              <a:t>for children and adolescents, and as a </a:t>
            </a:r>
            <a:r>
              <a:rPr lang="en-GB" sz="1800" dirty="0"/>
              <a:t>fair and equal sports and leisure environment </a:t>
            </a:r>
            <a:r>
              <a:rPr lang="en-GB" sz="1800" b="0" dirty="0"/>
              <a:t>for all its participants. Riding is a form of sport and leisure, which supports a </a:t>
            </a:r>
            <a:r>
              <a:rPr lang="en-GB" sz="1800" dirty="0"/>
              <a:t>healthy lifestyle </a:t>
            </a:r>
            <a:r>
              <a:rPr lang="en-GB" sz="1800" b="0" dirty="0"/>
              <a:t>by increasing psychological and physical health and well-being. </a:t>
            </a:r>
          </a:p>
          <a:p>
            <a:pPr>
              <a:spcBef>
                <a:spcPts val="0"/>
              </a:spcBef>
            </a:pPr>
            <a:endParaRPr lang="en-GB" sz="1800" b="0" dirty="0">
              <a:ea typeface="Calibri" panose="020F0502020204030204" pitchFamily="34" charset="0"/>
              <a:cs typeface="Calibri Light" panose="020F0302020204030204" pitchFamily="34" charset="0"/>
            </a:endParaRPr>
          </a:p>
          <a:p>
            <a:pPr>
              <a:spcBef>
                <a:spcPts val="0"/>
              </a:spcBef>
            </a:pPr>
            <a:r>
              <a:rPr lang="en-GB" sz="1800" b="0" dirty="0"/>
              <a:t>The Equestrian Federation of Finland acts in interest of the horse. Together with its stakeholder groups, the Equestrian Federation of Finland commits to promote and maintain the well-being of horses in all of its operations. </a:t>
            </a:r>
            <a:r>
              <a:rPr lang="en-GB" sz="1800" dirty="0"/>
              <a:t>In society, the Equestrian Federation of Finland acts on behalf of horses.</a:t>
            </a:r>
          </a:p>
          <a:p>
            <a:endParaRPr lang="en-GB" sz="1800" dirty="0"/>
          </a:p>
        </p:txBody>
      </p:sp>
      <p:sp>
        <p:nvSpPr>
          <p:cNvPr id="4" name="Tekstiruutu 3">
            <a:extLst>
              <a:ext uri="{FF2B5EF4-FFF2-40B4-BE49-F238E27FC236}">
                <a16:creationId xmlns:a16="http://schemas.microsoft.com/office/drawing/2014/main" id="{F5E936F9-4BCB-4ADA-BE39-1A994C6C0D2B}"/>
              </a:ext>
            </a:extLst>
          </p:cNvPr>
          <p:cNvSpPr txBox="1"/>
          <p:nvPr/>
        </p:nvSpPr>
        <p:spPr>
          <a:xfrm>
            <a:off x="3089413" y="540892"/>
            <a:ext cx="5456582"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sz="3600" dirty="0"/>
              <a:t>Sustainability policy 2/2</a:t>
            </a:r>
          </a:p>
        </p:txBody>
      </p:sp>
    </p:spTree>
    <p:extLst>
      <p:ext uri="{BB962C8B-B14F-4D97-AF65-F5344CB8AC3E}">
        <p14:creationId xmlns:p14="http://schemas.microsoft.com/office/powerpoint/2010/main" val="219833197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1885D123-E77F-4911-AD37-9185CFC00E75}"/>
              </a:ext>
            </a:extLst>
          </p:cNvPr>
          <p:cNvSpPr>
            <a:spLocks noGrp="1"/>
          </p:cNvSpPr>
          <p:nvPr>
            <p:ph type="body" sz="quarter" idx="1"/>
          </p:nvPr>
        </p:nvSpPr>
        <p:spPr>
          <a:xfrm>
            <a:off x="2381250" y="1639957"/>
            <a:ext cx="7799733" cy="4412972"/>
          </a:xfrm>
        </p:spPr>
        <p:txBody>
          <a:bodyPr vert="horz" lIns="45718" tIns="45718" rIns="45718" bIns="45718" rtlCol="0" anchor="t">
            <a:noAutofit/>
          </a:bodyPr>
          <a:lstStyle/>
          <a:p>
            <a:endParaRPr lang="en-GB" sz="2000" b="0" dirty="0">
              <a:ea typeface="+mj-lt"/>
              <a:cs typeface="+mj-lt"/>
            </a:endParaRPr>
          </a:p>
          <a:p>
            <a:pPr marL="342900" indent="-342900">
              <a:buFont typeface="Arial" panose="020B0604020202020204" pitchFamily="34" charset="0"/>
              <a:buChar char="•"/>
            </a:pPr>
            <a:r>
              <a:rPr lang="en-GB" sz="2400" b="0" dirty="0"/>
              <a:t>Global and national operating environment’s phenomena and drivers for change</a:t>
            </a:r>
          </a:p>
          <a:p>
            <a:endParaRPr lang="en-GB" sz="2400" b="0" dirty="0">
              <a:ea typeface="+mj-lt"/>
              <a:cs typeface="+mj-lt"/>
            </a:endParaRPr>
          </a:p>
          <a:p>
            <a:pPr marL="342900" indent="-342900">
              <a:buFont typeface="Arial" panose="020B0604020202020204" pitchFamily="34" charset="0"/>
              <a:buChar char="•"/>
            </a:pPr>
            <a:r>
              <a:rPr lang="en-GB" sz="2400" b="0" dirty="0"/>
              <a:t>External and internal stakeholder groups’ needs and expectations on what and how the Equestrian Federation of Finland significantly impacts in its operating environment</a:t>
            </a:r>
          </a:p>
          <a:p>
            <a:pPr marL="342900" indent="-342900">
              <a:buFontTx/>
              <a:buChar char="-"/>
            </a:pPr>
            <a:endParaRPr lang="en-GB" sz="2000" b="0" dirty="0">
              <a:ea typeface="+mj-lt"/>
              <a:cs typeface="+mj-lt"/>
            </a:endParaRPr>
          </a:p>
          <a:p>
            <a:endParaRPr lang="en-GB" sz="3600" dirty="0"/>
          </a:p>
          <a:p>
            <a:endParaRPr lang="en-GB" sz="1800" b="0" dirty="0"/>
          </a:p>
        </p:txBody>
      </p:sp>
      <p:sp>
        <p:nvSpPr>
          <p:cNvPr id="4" name="Tekstiruutu 3">
            <a:extLst>
              <a:ext uri="{FF2B5EF4-FFF2-40B4-BE49-F238E27FC236}">
                <a16:creationId xmlns:a16="http://schemas.microsoft.com/office/drawing/2014/main" id="{20FAAACB-EEEF-48AF-B805-3745B033A5B8}"/>
              </a:ext>
            </a:extLst>
          </p:cNvPr>
          <p:cNvSpPr txBox="1"/>
          <p:nvPr/>
        </p:nvSpPr>
        <p:spPr>
          <a:xfrm>
            <a:off x="2667000" y="805072"/>
            <a:ext cx="6544916" cy="1200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GB" sz="3600" dirty="0"/>
              <a:t>The sustainability programme is based on:</a:t>
            </a:r>
          </a:p>
        </p:txBody>
      </p:sp>
    </p:spTree>
    <p:extLst>
      <p:ext uri="{BB962C8B-B14F-4D97-AF65-F5344CB8AC3E}">
        <p14:creationId xmlns:p14="http://schemas.microsoft.com/office/powerpoint/2010/main" val="37449661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9F304BD-5B0A-40C9-9875-7382551557E2}"/>
              </a:ext>
            </a:extLst>
          </p:cNvPr>
          <p:cNvSpPr txBox="1">
            <a:spLocks/>
          </p:cNvSpPr>
          <p:nvPr/>
        </p:nvSpPr>
        <p:spPr>
          <a:xfrm>
            <a:off x="2222357" y="1321905"/>
            <a:ext cx="7977740" cy="3225842"/>
          </a:xfrm>
          <a:prstGeom prst="rect">
            <a:avLst/>
          </a:prstGeom>
          <a:ln w="12700">
            <a:miter lim="400000"/>
          </a:ln>
          <a:extLst>
            <a:ext uri="{C572A759-6A51-4108-AA02-DFA0A04FC94B}">
              <ma14:wrappingTextBoxFlag xmlns:m="http://schemas.openxmlformats.org/officeDocument/2006/math" xmlns:ma14="http://schemas.microsoft.com/office/mac/drawingml/2011/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
            </a:ext>
          </a:extLst>
        </p:spPr>
        <p:txBody>
          <a:bodyPr lIns="45718" tIns="45718" rIns="45718" bIns="45718" rtlCol="0" anchor="t">
            <a:normAutofit lnSpcReduction="10000"/>
          </a:bodyPr>
          <a:lstStyle>
            <a:lvl1pPr marL="300037" marR="0" indent="-300037"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42949" marR="0" indent="-28574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181100" marR="0" indent="-266700"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691639" marR="0" indent="-32003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48839" marR="0" indent="-32003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06039" marR="0" indent="-32003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63239" marR="0" indent="-32003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20439" marR="0" indent="-32003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3977639" marR="0" indent="-32003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marL="299720" indent="-299720"/>
            <a:r>
              <a:rPr lang="en-GB" sz="2600" dirty="0"/>
              <a:t>The responsibility programme is divided into four focus points.</a:t>
            </a:r>
          </a:p>
          <a:p>
            <a:pPr marL="299720" indent="-299720"/>
            <a:r>
              <a:rPr lang="en-GB" sz="2600" dirty="0"/>
              <a:t>Each focus point has a main vision-derived long-term goal, a five-year goal, and annual goals and actions that lead to these.</a:t>
            </a:r>
          </a:p>
          <a:p>
            <a:pPr marL="299720" indent="-299720"/>
            <a:r>
              <a:rPr lang="en-GB" sz="2600" dirty="0"/>
              <a:t>Indicators are developed in cooperation with, e.g., equestrian organisations, the Olympic Committee and the Ministry of Education and Culture.</a:t>
            </a:r>
            <a:endParaRPr lang="en-GB" sz="2600" dirty="0">
              <a:cs typeface="Calibri"/>
            </a:endParaRPr>
          </a:p>
          <a:p>
            <a:pPr marL="299720" indent="-299720">
              <a:defRPr/>
            </a:pPr>
            <a:endParaRPr lang="en-GB" dirty="0">
              <a:solidFill>
                <a:schemeClr val="tx1"/>
              </a:solidFill>
              <a:ea typeface="+mn-ea"/>
              <a:cs typeface="Calibri"/>
            </a:endParaRPr>
          </a:p>
        </p:txBody>
      </p:sp>
      <p:sp>
        <p:nvSpPr>
          <p:cNvPr id="9" name="Tekstiruutu 8">
            <a:extLst>
              <a:ext uri="{FF2B5EF4-FFF2-40B4-BE49-F238E27FC236}">
                <a16:creationId xmlns:a16="http://schemas.microsoft.com/office/drawing/2014/main" id="{3939BC18-7991-4456-BFD3-A4B64A26B05D}"/>
              </a:ext>
            </a:extLst>
          </p:cNvPr>
          <p:cNvSpPr txBox="1"/>
          <p:nvPr/>
        </p:nvSpPr>
        <p:spPr>
          <a:xfrm>
            <a:off x="2547998" y="508673"/>
            <a:ext cx="6606692" cy="646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hangingPunct="0"/>
            <a:r>
              <a:rPr lang="en-GB" sz="3600" dirty="0">
                <a:solidFill>
                  <a:srgbClr val="000000"/>
                </a:solidFill>
                <a:latin typeface="+mj-lt"/>
                <a:sym typeface="Calibri"/>
              </a:rPr>
              <a:t>Sustainability-related focus points</a:t>
            </a:r>
          </a:p>
        </p:txBody>
      </p:sp>
      <p:pic>
        <p:nvPicPr>
          <p:cNvPr id="4" name="Kuva 3" descr="Kuva, joka sisältää kohteen ympyrä, Grafiikka, Fontti, logo&#10;&#10;Kuvaus luotu automaattisesti">
            <a:extLst>
              <a:ext uri="{FF2B5EF4-FFF2-40B4-BE49-F238E27FC236}">
                <a16:creationId xmlns:a16="http://schemas.microsoft.com/office/drawing/2014/main" id="{D22B4D12-992E-9692-BA40-D393A6BF2F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5979" y="4574218"/>
            <a:ext cx="1536508" cy="1536508"/>
          </a:xfrm>
          <a:prstGeom prst="rect">
            <a:avLst/>
          </a:prstGeom>
        </p:spPr>
      </p:pic>
      <p:pic>
        <p:nvPicPr>
          <p:cNvPr id="11" name="Kuva 10" descr="Kuva, joka sisältää kohteen Fontti, ympyrä, logo, Grafiikka&#10;&#10;Kuvaus luotu automaattisesti">
            <a:extLst>
              <a:ext uri="{FF2B5EF4-FFF2-40B4-BE49-F238E27FC236}">
                <a16:creationId xmlns:a16="http://schemas.microsoft.com/office/drawing/2014/main" id="{82F1D9C1-2E66-0A0B-BE6A-6246F3E58A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2984" y="4574218"/>
            <a:ext cx="1536508" cy="1536508"/>
          </a:xfrm>
          <a:prstGeom prst="rect">
            <a:avLst/>
          </a:prstGeom>
        </p:spPr>
      </p:pic>
      <p:pic>
        <p:nvPicPr>
          <p:cNvPr id="13" name="Kuva 12" descr="Kuva, joka sisältää kohteen Fontti, Grafiikka, logo, symboli&#10;&#10;Kuvaus luotu automaattisesti">
            <a:extLst>
              <a:ext uri="{FF2B5EF4-FFF2-40B4-BE49-F238E27FC236}">
                <a16:creationId xmlns:a16="http://schemas.microsoft.com/office/drawing/2014/main" id="{F2FED190-93BC-84CE-55B9-C367213132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3559" y="4599615"/>
            <a:ext cx="1511111" cy="1511111"/>
          </a:xfrm>
          <a:prstGeom prst="rect">
            <a:avLst/>
          </a:prstGeom>
        </p:spPr>
      </p:pic>
      <p:pic>
        <p:nvPicPr>
          <p:cNvPr id="15" name="Kuva 14" descr="Kuva, joka sisältää kohteen ympyrä, Grafiikka, Fontti, logo&#10;&#10;Kuvaus luotu automaattisesti">
            <a:extLst>
              <a:ext uri="{FF2B5EF4-FFF2-40B4-BE49-F238E27FC236}">
                <a16:creationId xmlns:a16="http://schemas.microsoft.com/office/drawing/2014/main" id="{315A2590-C444-BA91-F6FC-25C0F2D737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06835" y="4547747"/>
            <a:ext cx="1511111" cy="1511111"/>
          </a:xfrm>
          <a:prstGeom prst="rect">
            <a:avLst/>
          </a:prstGeom>
        </p:spPr>
      </p:pic>
    </p:spTree>
    <p:extLst>
      <p:ext uri="{BB962C8B-B14F-4D97-AF65-F5344CB8AC3E}">
        <p14:creationId xmlns:p14="http://schemas.microsoft.com/office/powerpoint/2010/main" val="2216233030"/>
      </p:ext>
    </p:extLst>
  </p:cSld>
  <p:clrMapOvr>
    <a:masterClrMapping/>
  </p:clrMapOvr>
  <p:transition spd="med"/>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f6cbd9f-ed9d-4b0a-a698-d7329e2df0c7">
      <Terms xmlns="http://schemas.microsoft.com/office/infopath/2007/PartnerControls"/>
    </lcf76f155ced4ddcb4097134ff3c332f>
    <TaxCatchAll xmlns="cbb1a27d-fd4a-4913-bd1c-a7c085a4615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57711605B5ACE342ADC7D41DCB87BD44" ma:contentTypeVersion="16" ma:contentTypeDescription="Luo uusi asiakirja." ma:contentTypeScope="" ma:versionID="24357cc0b462e0881270d4b843aa807b">
  <xsd:schema xmlns:xsd="http://www.w3.org/2001/XMLSchema" xmlns:xs="http://www.w3.org/2001/XMLSchema" xmlns:p="http://schemas.microsoft.com/office/2006/metadata/properties" xmlns:ns2="1df86c41-1785-409c-a493-f2b17d7a4262" xmlns:ns3="1f6cbd9f-ed9d-4b0a-a698-d7329e2df0c7" xmlns:ns4="cbb1a27d-fd4a-4913-bd1c-a7c085a4615e" targetNamespace="http://schemas.microsoft.com/office/2006/metadata/properties" ma:root="true" ma:fieldsID="838403ec73273a58f469fcba210f771d" ns2:_="" ns3:_="" ns4:_="">
    <xsd:import namespace="1df86c41-1785-409c-a493-f2b17d7a4262"/>
    <xsd:import namespace="1f6cbd9f-ed9d-4b0a-a698-d7329e2df0c7"/>
    <xsd:import namespace="cbb1a27d-fd4a-4913-bd1c-a7c085a4615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f86c41-1785-409c-a493-f2b17d7a4262"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6cbd9f-ed9d-4b0a-a698-d7329e2df0c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Kuvien tunnisteet" ma:readOnly="false" ma:fieldId="{5cf76f15-5ced-4ddc-b409-7134ff3c332f}" ma:taxonomyMulti="true" ma:sspId="85d20527-8d9b-408d-8627-22dd109af37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bb1a27d-fd4a-4913-bd1c-a7c085a4615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2de813c3-6739-415e-a4df-098ca02681a3}" ma:internalName="TaxCatchAll" ma:showField="CatchAllData" ma:web="cbb1a27d-fd4a-4913-bd1c-a7c085a461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A7A747-9834-4B71-BB05-BD670F073FC8}">
  <ds:schemaRefs>
    <ds:schemaRef ds:uri="http://schemas.microsoft.com/office/2006/metadata/properties"/>
    <ds:schemaRef ds:uri="http://schemas.microsoft.com/office/infopath/2007/PartnerControls"/>
    <ds:schemaRef ds:uri="1f6cbd9f-ed9d-4b0a-a698-d7329e2df0c7"/>
    <ds:schemaRef ds:uri="cbb1a27d-fd4a-4913-bd1c-a7c085a4615e"/>
  </ds:schemaRefs>
</ds:datastoreItem>
</file>

<file path=customXml/itemProps2.xml><?xml version="1.0" encoding="utf-8"?>
<ds:datastoreItem xmlns:ds="http://schemas.openxmlformats.org/officeDocument/2006/customXml" ds:itemID="{03F41C8C-6605-4F62-8D98-EA96146C40C2}">
  <ds:schemaRefs>
    <ds:schemaRef ds:uri="http://schemas.microsoft.com/sharepoint/v3/contenttype/forms"/>
  </ds:schemaRefs>
</ds:datastoreItem>
</file>

<file path=customXml/itemProps3.xml><?xml version="1.0" encoding="utf-8"?>
<ds:datastoreItem xmlns:ds="http://schemas.openxmlformats.org/officeDocument/2006/customXml" ds:itemID="{73586668-5B00-4B1E-AA22-23C89B48F7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f86c41-1785-409c-a493-f2b17d7a4262"/>
    <ds:schemaRef ds:uri="1f6cbd9f-ed9d-4b0a-a698-d7329e2df0c7"/>
    <ds:schemaRef ds:uri="cbb1a27d-fd4a-4913-bd1c-a7c085a461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1267</Words>
  <Application>Microsoft Office PowerPoint</Application>
  <PresentationFormat>Laajakuva</PresentationFormat>
  <Paragraphs>110</Paragraphs>
  <Slides>21</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21</vt:i4>
      </vt:variant>
    </vt:vector>
  </HeadingPairs>
  <TitlesOfParts>
    <vt:vector size="27" baseType="lpstr">
      <vt:lpstr>Arial</vt:lpstr>
      <vt:lpstr>Calibri</vt:lpstr>
      <vt:lpstr>Calibri Light</vt:lpstr>
      <vt:lpstr>Heebo</vt:lpstr>
      <vt:lpstr>Times New Roman</vt:lpstr>
      <vt:lpstr>Office-teema</vt:lpstr>
      <vt:lpstr>Sustainability Programme of the Equestrian Federation of Finland (SRL/EFF)  2022-2026 (Updated 14/12/2023)  </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2023-06-14T05:40:29Z</dcterms:created>
  <dcterms:modified xsi:type="dcterms:W3CDTF">2024-01-11T09:23:02Z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0x01010057711605B5ACE342ADC7D41DCB87BD44</vt:lpwstr>
  </property>
  <property fmtid="{D5CDD505-2E9C-101B-9397-08002B2CF9AE}" pid="3" name="MediaServiceImageTags">
    <vt:lpwstr/>
  </property>
</Properties>
</file>