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8" r:id="rId6"/>
    <p:sldId id="290" r:id="rId7"/>
    <p:sldId id="292" r:id="rId8"/>
    <p:sldId id="294" r:id="rId9"/>
    <p:sldId id="285" r:id="rId10"/>
    <p:sldId id="291" r:id="rId11"/>
    <p:sldId id="293" r:id="rId12"/>
    <p:sldId id="281" r:id="rId13"/>
    <p:sldId id="259" r:id="rId14"/>
    <p:sldId id="260" r:id="rId15"/>
    <p:sldId id="262" r:id="rId16"/>
    <p:sldId id="263" r:id="rId17"/>
    <p:sldId id="264" r:id="rId18"/>
    <p:sldId id="265" r:id="rId19"/>
    <p:sldId id="267" r:id="rId20"/>
    <p:sldId id="268" r:id="rId21"/>
    <p:sldId id="269" r:id="rId22"/>
    <p:sldId id="273" r:id="rId23"/>
    <p:sldId id="295" r:id="rId24"/>
    <p:sldId id="271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62E9-B081-4C26-A9DF-607A0CE6A964}" v="946" dt="2025-01-23T08:57:04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na Peltonen" userId="f9854293-1376-49a2-b592-f432ac98b103" providerId="ADAL" clId="{ABD562E9-B081-4C26-A9DF-607A0CE6A964}"/>
    <pc:docChg chg="modSld">
      <pc:chgData name="Minna Peltonen" userId="f9854293-1376-49a2-b592-f432ac98b103" providerId="ADAL" clId="{ABD562E9-B081-4C26-A9DF-607A0CE6A964}" dt="2025-01-23T08:57:29.102" v="958" actId="20577"/>
      <pc:docMkLst>
        <pc:docMk/>
      </pc:docMkLst>
      <pc:sldChg chg="modSp mod">
        <pc:chgData name="Minna Peltonen" userId="f9854293-1376-49a2-b592-f432ac98b103" providerId="ADAL" clId="{ABD562E9-B081-4C26-A9DF-607A0CE6A964}" dt="2025-01-23T08:57:29.102" v="958" actId="20577"/>
        <pc:sldMkLst>
          <pc:docMk/>
          <pc:sldMk cId="0" sldId="257"/>
        </pc:sldMkLst>
        <pc:spChg chg="mod">
          <ac:chgData name="Minna Peltonen" userId="f9854293-1376-49a2-b592-f432ac98b103" providerId="ADAL" clId="{ABD562E9-B081-4C26-A9DF-607A0CE6A964}" dt="2025-01-23T08:57:29.102" v="958" actId="20577"/>
          <ac:spMkLst>
            <pc:docMk/>
            <pc:sldMk cId="0" sldId="257"/>
            <ac:spMk id="40" creationId="{00000000-0000-0000-0000-000000000000}"/>
          </ac:spMkLst>
        </pc:spChg>
      </pc:sldChg>
      <pc:sldChg chg="modSp">
        <pc:chgData name="Minna Peltonen" userId="f9854293-1376-49a2-b592-f432ac98b103" providerId="ADAL" clId="{ABD562E9-B081-4C26-A9DF-607A0CE6A964}" dt="2024-11-18T12:19:11.656" v="20" actId="20577"/>
        <pc:sldMkLst>
          <pc:docMk/>
          <pc:sldMk cId="2043302403" sldId="259"/>
        </pc:sldMkLst>
        <pc:graphicFrameChg chg="mod">
          <ac:chgData name="Minna Peltonen" userId="f9854293-1376-49a2-b592-f432ac98b103" providerId="ADAL" clId="{ABD562E9-B081-4C26-A9DF-607A0CE6A964}" dt="2024-11-18T12:19:11.656" v="20" actId="20577"/>
          <ac:graphicFrameMkLst>
            <pc:docMk/>
            <pc:sldMk cId="2043302403" sldId="259"/>
            <ac:graphicFrameMk id="5" creationId="{B735D7FF-82DE-4218-8B8B-1655977E489E}"/>
          </ac:graphicFrameMkLst>
        </pc:graphicFrameChg>
      </pc:sldChg>
      <pc:sldChg chg="modSp">
        <pc:chgData name="Minna Peltonen" userId="f9854293-1376-49a2-b592-f432ac98b103" providerId="ADAL" clId="{ABD562E9-B081-4C26-A9DF-607A0CE6A964}" dt="2024-11-18T12:10:33.301" v="7" actId="20577"/>
        <pc:sldMkLst>
          <pc:docMk/>
          <pc:sldMk cId="1179861779" sldId="260"/>
        </pc:sldMkLst>
        <pc:graphicFrameChg chg="mod">
          <ac:chgData name="Minna Peltonen" userId="f9854293-1376-49a2-b592-f432ac98b103" providerId="ADAL" clId="{ABD562E9-B081-4C26-A9DF-607A0CE6A964}" dt="2024-11-18T12:10:33.301" v="7" actId="20577"/>
          <ac:graphicFrameMkLst>
            <pc:docMk/>
            <pc:sldMk cId="1179861779" sldId="260"/>
            <ac:graphicFrameMk id="2" creationId="{DAA7A4DF-0DF8-40E3-BDF1-632611726980}"/>
          </ac:graphicFrameMkLst>
        </pc:graphicFrameChg>
      </pc:sldChg>
      <pc:sldChg chg="modSp">
        <pc:chgData name="Minna Peltonen" userId="f9854293-1376-49a2-b592-f432ac98b103" providerId="ADAL" clId="{ABD562E9-B081-4C26-A9DF-607A0CE6A964}" dt="2025-01-23T08:57:04.926" v="947" actId="20577"/>
        <pc:sldMkLst>
          <pc:docMk/>
          <pc:sldMk cId="2845739559" sldId="262"/>
        </pc:sldMkLst>
        <pc:graphicFrameChg chg="mod">
          <ac:chgData name="Minna Peltonen" userId="f9854293-1376-49a2-b592-f432ac98b103" providerId="ADAL" clId="{ABD562E9-B081-4C26-A9DF-607A0CE6A964}" dt="2025-01-23T08:57:04.926" v="947" actId="20577"/>
          <ac:graphicFrameMkLst>
            <pc:docMk/>
            <pc:sldMk cId="2845739559" sldId="262"/>
            <ac:graphicFrameMk id="2" creationId="{E1C707E5-3843-4D1B-9943-569807B82DAC}"/>
          </ac:graphicFrameMkLst>
        </pc:graphicFrameChg>
      </pc:sldChg>
      <pc:sldChg chg="modSp">
        <pc:chgData name="Minna Peltonen" userId="f9854293-1376-49a2-b592-f432ac98b103" providerId="ADAL" clId="{ABD562E9-B081-4C26-A9DF-607A0CE6A964}" dt="2025-01-16T07:22:25.966" v="926"/>
        <pc:sldMkLst>
          <pc:docMk/>
          <pc:sldMk cId="4061673381" sldId="264"/>
        </pc:sldMkLst>
        <pc:graphicFrameChg chg="mod">
          <ac:chgData name="Minna Peltonen" userId="f9854293-1376-49a2-b592-f432ac98b103" providerId="ADAL" clId="{ABD562E9-B081-4C26-A9DF-607A0CE6A964}" dt="2025-01-16T07:22:25.966" v="926"/>
          <ac:graphicFrameMkLst>
            <pc:docMk/>
            <pc:sldMk cId="4061673381" sldId="264"/>
            <ac:graphicFrameMk id="2" creationId="{B517BCBE-C97F-4A99-9D45-AED982EC331F}"/>
          </ac:graphicFrameMkLst>
        </pc:graphicFrameChg>
      </pc:sldChg>
      <pc:sldChg chg="modSp">
        <pc:chgData name="Minna Peltonen" userId="f9854293-1376-49a2-b592-f432ac98b103" providerId="ADAL" clId="{ABD562E9-B081-4C26-A9DF-607A0CE6A964}" dt="2025-01-16T07:29:11.053" v="929" actId="20577"/>
        <pc:sldMkLst>
          <pc:docMk/>
          <pc:sldMk cId="1965185048" sldId="265"/>
        </pc:sldMkLst>
        <pc:graphicFrameChg chg="mod">
          <ac:chgData name="Minna Peltonen" userId="f9854293-1376-49a2-b592-f432ac98b103" providerId="ADAL" clId="{ABD562E9-B081-4C26-A9DF-607A0CE6A964}" dt="2025-01-16T07:29:11.053" v="929" actId="20577"/>
          <ac:graphicFrameMkLst>
            <pc:docMk/>
            <pc:sldMk cId="1965185048" sldId="265"/>
            <ac:graphicFrameMk id="2" creationId="{E85EECE3-0747-4ECB-9D7E-BAEE5531C3B7}"/>
          </ac:graphicFrameMkLst>
        </pc:graphicFrameChg>
      </pc:sldChg>
      <pc:sldChg chg="modSp">
        <pc:chgData name="Minna Peltonen" userId="f9854293-1376-49a2-b592-f432ac98b103" providerId="ADAL" clId="{ABD562E9-B081-4C26-A9DF-607A0CE6A964}" dt="2024-11-18T13:00:54.642" v="546" actId="20577"/>
        <pc:sldMkLst>
          <pc:docMk/>
          <pc:sldMk cId="2065864569" sldId="268"/>
        </pc:sldMkLst>
        <pc:graphicFrameChg chg="mod">
          <ac:chgData name="Minna Peltonen" userId="f9854293-1376-49a2-b592-f432ac98b103" providerId="ADAL" clId="{ABD562E9-B081-4C26-A9DF-607A0CE6A964}" dt="2024-11-18T13:00:54.642" v="546" actId="20577"/>
          <ac:graphicFrameMkLst>
            <pc:docMk/>
            <pc:sldMk cId="2065864569" sldId="268"/>
            <ac:graphicFrameMk id="2" creationId="{0F7A97DA-AF39-418E-A248-0DF3D1A81C3D}"/>
          </ac:graphicFrameMkLst>
        </pc:graphicFrameChg>
      </pc:sldChg>
      <pc:sldChg chg="modSp">
        <pc:chgData name="Minna Peltonen" userId="f9854293-1376-49a2-b592-f432ac98b103" providerId="ADAL" clId="{ABD562E9-B081-4C26-A9DF-607A0CE6A964}" dt="2025-01-23T08:43:40.046" v="933"/>
        <pc:sldMkLst>
          <pc:docMk/>
          <pc:sldMk cId="1243107435" sldId="269"/>
        </pc:sldMkLst>
        <pc:graphicFrameChg chg="mod">
          <ac:chgData name="Minna Peltonen" userId="f9854293-1376-49a2-b592-f432ac98b103" providerId="ADAL" clId="{ABD562E9-B081-4C26-A9DF-607A0CE6A964}" dt="2025-01-23T08:43:40.046" v="933"/>
          <ac:graphicFrameMkLst>
            <pc:docMk/>
            <pc:sldMk cId="1243107435" sldId="269"/>
            <ac:graphicFrameMk id="2" creationId="{15732F22-AEE9-4B55-9EDE-B69C75A1574F}"/>
          </ac:graphicFrameMkLst>
        </pc:graphicFrameChg>
      </pc:sldChg>
      <pc:sldChg chg="modSp">
        <pc:chgData name="Minna Peltonen" userId="f9854293-1376-49a2-b592-f432ac98b103" providerId="ADAL" clId="{ABD562E9-B081-4C26-A9DF-607A0CE6A964}" dt="2024-11-18T13:26:58.930" v="924" actId="20577"/>
        <pc:sldMkLst>
          <pc:docMk/>
          <pc:sldMk cId="3327844847" sldId="271"/>
        </pc:sldMkLst>
        <pc:graphicFrameChg chg="mod">
          <ac:chgData name="Minna Peltonen" userId="f9854293-1376-49a2-b592-f432ac98b103" providerId="ADAL" clId="{ABD562E9-B081-4C26-A9DF-607A0CE6A964}" dt="2024-11-18T13:26:58.930" v="924" actId="20577"/>
          <ac:graphicFrameMkLst>
            <pc:docMk/>
            <pc:sldMk cId="3327844847" sldId="271"/>
            <ac:graphicFrameMk id="2" creationId="{4CEDB3EA-E183-4CCB-B2DF-A537A964FA49}"/>
          </ac:graphicFrameMkLst>
        </pc:graphicFrameChg>
      </pc:sldChg>
      <pc:sldChg chg="modSp">
        <pc:chgData name="Minna Peltonen" userId="f9854293-1376-49a2-b592-f432ac98b103" providerId="ADAL" clId="{ABD562E9-B081-4C26-A9DF-607A0CE6A964}" dt="2024-11-18T13:17:47.124" v="813" actId="20577"/>
        <pc:sldMkLst>
          <pc:docMk/>
          <pc:sldMk cId="2002181537" sldId="295"/>
        </pc:sldMkLst>
        <pc:graphicFrameChg chg="mod">
          <ac:chgData name="Minna Peltonen" userId="f9854293-1376-49a2-b592-f432ac98b103" providerId="ADAL" clId="{ABD562E9-B081-4C26-A9DF-607A0CE6A964}" dt="2024-11-18T13:17:47.124" v="813" actId="20577"/>
          <ac:graphicFrameMkLst>
            <pc:docMk/>
            <pc:sldMk cId="2002181537" sldId="295"/>
            <ac:graphicFrameMk id="2" creationId="{4CEDB3EA-E183-4CCB-B2DF-A537A964FA49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589A1838-35E9-4CCB-A490-A16103F77B7E}">
      <dgm:prSet custT="1"/>
      <dgm:spPr>
        <a:solidFill>
          <a:srgbClr val="94C120"/>
        </a:solidFill>
      </dgm:spPr>
      <dgm:t>
        <a:bodyPr spcFirstLastPara="0" vert="horz" wrap="square" lIns="868777" tIns="83820" rIns="83820" bIns="83820" numCol="1" spcCol="1270" anchor="ctr" anchorCtr="0"/>
        <a:lstStyle/>
        <a:p>
          <a:pPr algn="l"/>
          <a:r>
            <a:rPr lang="fi-FI" sz="2400" kern="1200" baseline="0" dirty="0">
              <a:solidFill>
                <a:schemeClr val="bg1"/>
              </a:solidFill>
              <a:latin typeface="+mn-lt"/>
            </a:rPr>
            <a:t>Tuetaan, </a:t>
          </a:r>
          <a:r>
            <a:rPr lang="fi-FI" sz="24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autetaan</a:t>
          </a:r>
          <a:r>
            <a:rPr lang="fi-FI" sz="2400" kern="1200" baseline="0" dirty="0">
              <a:solidFill>
                <a:schemeClr val="bg1"/>
              </a:solidFill>
              <a:latin typeface="+mn-lt"/>
            </a:rPr>
            <a:t> ja kannustetaan organisaatiota kohti </a:t>
          </a:r>
          <a:r>
            <a:rPr lang="fi-FI" sz="2400" kern="1200" baseline="0" dirty="0">
              <a:solidFill>
                <a:srgbClr val="FFFFFF"/>
              </a:solidFill>
              <a:latin typeface="Calibri"/>
              <a:ea typeface="+mn-ea"/>
              <a:cs typeface="+mn-cs"/>
            </a:rPr>
            <a:t>ympäristöllisesti kestävää toimintaa. </a:t>
          </a:r>
        </a:p>
      </dgm:t>
    </dgm:pt>
    <dgm:pt modelId="{D2CCD1B4-522B-468F-9D20-023308202333}" type="parTrans" cxnId="{56B5A828-0627-4B1E-9054-698D79029D99}">
      <dgm:prSet/>
      <dgm:spPr/>
      <dgm:t>
        <a:bodyPr/>
        <a:lstStyle/>
        <a:p>
          <a:endParaRPr lang="fi-FI"/>
        </a:p>
      </dgm:t>
    </dgm:pt>
    <dgm:pt modelId="{38AF428C-5B72-41F9-AD01-20A1384448D3}" type="sibTrans" cxnId="{56B5A828-0627-4B1E-9054-698D79029D99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94C120"/>
        </a:solidFill>
      </dgm:spPr>
      <dgm:t>
        <a:bodyPr/>
        <a:lstStyle/>
        <a:p>
          <a:pPr algn="l"/>
          <a:r>
            <a:rPr lang="fi-FI" sz="3600" b="1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       OSANA LUONTOA     </a:t>
          </a:r>
          <a:endParaRPr lang="fi-FI" sz="3600" b="1" baseline="0" dirty="0">
            <a:solidFill>
              <a:schemeClr val="bg1"/>
            </a:solidFill>
            <a:latin typeface="+mn-lt"/>
          </a:endParaRPr>
        </a:p>
      </dgm:t>
    </dgm:pt>
    <dgm:pt modelId="{83EE5017-7A3A-4BCC-8E76-86F41D128D93}" type="sibTrans" cxnId="{38C2213D-4966-4676-A7BB-E840B407031F}">
      <dgm:prSet/>
      <dgm:spPr/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604B6DDD-43A9-4D74-AC8C-06153B8E323B}">
      <dgm:prSet custT="1"/>
      <dgm:spPr>
        <a:solidFill>
          <a:srgbClr val="94C120"/>
        </a:solidFill>
      </dgm:spPr>
      <dgm:t>
        <a:bodyPr/>
        <a:lstStyle/>
        <a:p>
          <a:r>
            <a:rPr lang="fi-FI" sz="2000" kern="1200" dirty="0"/>
            <a:t>Tavoitteena on, että kaikki </a:t>
          </a:r>
          <a:r>
            <a:rPr lang="fi-FI" sz="2000" kern="1200" dirty="0" err="1"/>
            <a:t>SRL:n</a:t>
          </a:r>
          <a:r>
            <a:rPr lang="fi-FI" sz="2000" kern="1200" dirty="0"/>
            <a:t> jäsenyhteisöt omaksuvat ympäristövastuusta huolehtimisen ja sen jatkuvan parantamisen luontevaksi osaksi toimintaansa.</a:t>
          </a:r>
          <a:endParaRPr lang="fi-FI" sz="2400" b="0" kern="1200" baseline="0" dirty="0">
            <a:solidFill>
              <a:schemeClr val="bg1"/>
            </a:solidFill>
            <a:latin typeface="+mn-lt"/>
          </a:endParaRPr>
        </a:p>
      </dgm:t>
    </dgm:pt>
    <dgm:pt modelId="{1C02975B-B4AD-41EE-9B40-77D756BBD494}" type="parTrans" cxnId="{C4B3DD41-3C5E-4CA3-8401-8C46308AEEAA}">
      <dgm:prSet/>
      <dgm:spPr/>
      <dgm:t>
        <a:bodyPr/>
        <a:lstStyle/>
        <a:p>
          <a:endParaRPr lang="fi-FI"/>
        </a:p>
      </dgm:t>
    </dgm:pt>
    <dgm:pt modelId="{777558AA-9685-48ED-B598-6EC4DA29A9DD}" type="sibTrans" cxnId="{C4B3DD41-3C5E-4CA3-8401-8C46308AEEAA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3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3"/>
      <dgm:spPr/>
    </dgm:pt>
    <dgm:pt modelId="{0C7EF525-BB2A-430E-A955-E32E45BA2911}" type="pres">
      <dgm:prSet presAssocID="{88FAE57D-D39D-4068-90FD-0C0AD5CE3EBB}" presName="dstNode" presStyleLbl="node1" presStyleIdx="0" presStyleCnt="3"/>
      <dgm:spPr/>
    </dgm:pt>
    <dgm:pt modelId="{2FABC47F-F474-4CFA-ADFC-4479E76C693C}" type="pres">
      <dgm:prSet presAssocID="{D654F15E-212B-4E73-B735-555BF5B4E688}" presName="text_1" presStyleLbl="node1" presStyleIdx="0" presStyleCnt="3" custScaleY="9114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3" custScaleX="100788" custScaleY="99501" custLinFactNeighborX="-1566" custLinFactNeighborY="4533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2AE55769-0F97-461B-8F9F-F80AB3B004A6}" type="pres">
      <dgm:prSet presAssocID="{589A1838-35E9-4CCB-A490-A16103F77B7E}" presName="text_2" presStyleLbl="node1" presStyleIdx="1" presStyleCnt="3" custScaleX="104376" custScaleY="104567">
        <dgm:presLayoutVars>
          <dgm:bulletEnabled val="1"/>
        </dgm:presLayoutVars>
      </dgm:prSet>
      <dgm:spPr>
        <a:xfrm>
          <a:off x="1271170" y="2189043"/>
          <a:ext cx="7407981" cy="1094521"/>
        </a:xfrm>
        <a:prstGeom prst="rect">
          <a:avLst/>
        </a:prstGeom>
      </dgm:spPr>
    </dgm:pt>
    <dgm:pt modelId="{26AB0EEB-290D-4762-B1EC-C36A6EB190DE}" type="pres">
      <dgm:prSet presAssocID="{589A1838-35E9-4CCB-A490-A16103F77B7E}" presName="accent_2" presStyleCnt="0"/>
      <dgm:spPr/>
    </dgm:pt>
    <dgm:pt modelId="{E07BD563-4E12-47CC-9CE8-C2D5C5B1C471}" type="pres">
      <dgm:prSet presAssocID="{589A1838-35E9-4CCB-A490-A16103F77B7E}" presName="accentRepeatNode" presStyleLbl="solidFgAcc1" presStyleIdx="1" presStyleCnt="3" custLinFactNeighborX="800" custLinFactNeighborY="-240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17DE10EF-6D34-48E7-8724-21B590743E36}" type="pres">
      <dgm:prSet presAssocID="{604B6DDD-43A9-4D74-AC8C-06153B8E323B}" presName="text_3" presStyleLbl="node1" presStyleIdx="2" presStyleCnt="3" custLinFactNeighborX="18989" custLinFactNeighborY="-911">
        <dgm:presLayoutVars>
          <dgm:bulletEnabled val="1"/>
        </dgm:presLayoutVars>
      </dgm:prSet>
      <dgm:spPr/>
    </dgm:pt>
    <dgm:pt modelId="{ADF5A51A-540E-487D-A738-3ADF87CF0FE4}" type="pres">
      <dgm:prSet presAssocID="{604B6DDD-43A9-4D74-AC8C-06153B8E323B}" presName="accent_3" presStyleCnt="0"/>
      <dgm:spPr/>
    </dgm:pt>
    <dgm:pt modelId="{3EDC7DCB-3888-40ED-8394-0F7718397849}" type="pres">
      <dgm:prSet presAssocID="{604B6DDD-43A9-4D74-AC8C-06153B8E323B}" presName="accentRepeatNode" presStyleLbl="solidFgAcc1" presStyleIdx="2" presStyleCnt="3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56B5A828-0627-4B1E-9054-698D79029D99}" srcId="{88FAE57D-D39D-4068-90FD-0C0AD5CE3EBB}" destId="{589A1838-35E9-4CCB-A490-A16103F77B7E}" srcOrd="1" destOrd="0" parTransId="{D2CCD1B4-522B-468F-9D20-023308202333}" sibTransId="{38AF428C-5B72-41F9-AD01-20A1384448D3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C4B3DD41-3C5E-4CA3-8401-8C46308AEEAA}" srcId="{88FAE57D-D39D-4068-90FD-0C0AD5CE3EBB}" destId="{604B6DDD-43A9-4D74-AC8C-06153B8E323B}" srcOrd="2" destOrd="0" parTransId="{1C02975B-B4AD-41EE-9B40-77D756BBD494}" sibTransId="{777558AA-9685-48ED-B598-6EC4DA29A9DD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BBA7FC6-BB2F-4F8B-9320-8C6A66B3F8CA}" type="presOf" srcId="{589A1838-35E9-4CCB-A490-A16103F77B7E}" destId="{2AE55769-0F97-461B-8F9F-F80AB3B004A6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AE39FEF5-CA5C-4B31-88A1-6E3D3E7174CF}" type="presOf" srcId="{604B6DDD-43A9-4D74-AC8C-06153B8E323B}" destId="{17DE10EF-6D34-48E7-8724-21B590743E36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19F1BD7C-F998-4D30-B6B0-EE5C1ED53802}" type="presParOf" srcId="{B4DF866C-2B1F-4823-9F12-33BCEC5D7201}" destId="{2AE55769-0F97-461B-8F9F-F80AB3B004A6}" srcOrd="3" destOrd="0" presId="urn:microsoft.com/office/officeart/2008/layout/VerticalCurvedList"/>
    <dgm:cxn modelId="{087348F8-C217-4EB1-A512-9BF489444F5D}" type="presParOf" srcId="{B4DF866C-2B1F-4823-9F12-33BCEC5D7201}" destId="{26AB0EEB-290D-4762-B1EC-C36A6EB190DE}" srcOrd="4" destOrd="0" presId="urn:microsoft.com/office/officeart/2008/layout/VerticalCurvedList"/>
    <dgm:cxn modelId="{BAA691AB-185F-4899-82FF-7BFDFD0ED07A}" type="presParOf" srcId="{26AB0EEB-290D-4762-B1EC-C36A6EB190DE}" destId="{E07BD563-4E12-47CC-9CE8-C2D5C5B1C471}" srcOrd="0" destOrd="0" presId="urn:microsoft.com/office/officeart/2008/layout/VerticalCurvedList"/>
    <dgm:cxn modelId="{A1AAF873-DB2B-4BFB-9FB8-FB2B14C9607F}" type="presParOf" srcId="{B4DF866C-2B1F-4823-9F12-33BCEC5D7201}" destId="{17DE10EF-6D34-48E7-8724-21B590743E36}" srcOrd="5" destOrd="0" presId="urn:microsoft.com/office/officeart/2008/layout/VerticalCurvedList"/>
    <dgm:cxn modelId="{3A570275-0EF6-4F37-8B31-86BAC81BA30F}" type="presParOf" srcId="{B4DF866C-2B1F-4823-9F12-33BCEC5D7201}" destId="{ADF5A51A-540E-487D-A738-3ADF87CF0FE4}" srcOrd="6" destOrd="0" presId="urn:microsoft.com/office/officeart/2008/layout/VerticalCurvedList"/>
    <dgm:cxn modelId="{A4AF38CB-7262-45A3-9EFE-16E911142814}" type="presParOf" srcId="{ADF5A51A-540E-487D-A738-3ADF87CF0FE4}" destId="{3EDC7DCB-3888-40ED-8394-0F77183978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2F4E01-A85C-47C7-AF5B-7F07C7A60A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01C8E0F-4F99-4B4D-9110-18EBCB69B21A}">
      <dgm:prSet phldrT="[Teksti]" custT="1"/>
      <dgm:spPr>
        <a:solidFill>
          <a:srgbClr val="009FE3"/>
        </a:solidFill>
        <a:ln>
          <a:noFill/>
        </a:ln>
      </dgm:spPr>
      <dgm:t>
        <a:bodyPr/>
        <a:lstStyle/>
        <a:p>
          <a:pPr algn="l"/>
          <a:r>
            <a:rPr lang="fi-FI" sz="3300" b="1" dirty="0">
              <a:solidFill>
                <a:schemeClr val="bg1"/>
              </a:solidFill>
              <a:latin typeface="+mj-lt"/>
            </a:rPr>
            <a:t>TAPAMME TOIMIA</a:t>
          </a:r>
        </a:p>
      </dgm:t>
    </dgm:pt>
    <dgm:pt modelId="{CE420CCA-7D70-4E31-ADAF-6F3AFC6D8B95}" type="parTrans" cxnId="{0BC14FD5-2FFE-4556-84C2-C4758606AC18}">
      <dgm:prSet/>
      <dgm:spPr/>
      <dgm:t>
        <a:bodyPr/>
        <a:lstStyle/>
        <a:p>
          <a:endParaRPr lang="fi-FI"/>
        </a:p>
      </dgm:t>
    </dgm:pt>
    <dgm:pt modelId="{990367B8-D3BD-406F-9668-337D78AEFCBD}" type="sibTrans" cxnId="{0BC14FD5-2FFE-4556-84C2-C4758606AC18}">
      <dgm:prSet/>
      <dgm:spPr>
        <a:ln>
          <a:noFill/>
        </a:ln>
      </dgm:spPr>
      <dgm:t>
        <a:bodyPr/>
        <a:lstStyle/>
        <a:p>
          <a:endParaRPr lang="fi-FI">
            <a:solidFill>
              <a:schemeClr val="bg1"/>
            </a:solidFill>
            <a:latin typeface="+mn-lt"/>
          </a:endParaRPr>
        </a:p>
      </dgm:t>
    </dgm:pt>
    <dgm:pt modelId="{1736CC35-68C7-4B48-BA63-9DE0BE5DD307}">
      <dgm:prSet phldrT="[Teksti]"/>
      <dgm:spPr>
        <a:solidFill>
          <a:srgbClr val="009FE3"/>
        </a:solidFill>
        <a:ln>
          <a:noFill/>
        </a:ln>
      </dgm:spPr>
      <dgm:t>
        <a:bodyPr/>
        <a:lstStyle/>
        <a:p>
          <a:r>
            <a:rPr lang="fi-FI" b="0" i="0" dirty="0">
              <a:solidFill>
                <a:schemeClr val="bg1"/>
              </a:solidFill>
              <a:effectLst/>
              <a:latin typeface="+mn-lt"/>
            </a:rPr>
            <a:t>Kokoaa yhteen Ratsastajainliiton toimintaperiaatteet ja säännöt.</a:t>
          </a:r>
          <a:endParaRPr lang="fi-FI" dirty="0">
            <a:solidFill>
              <a:schemeClr val="bg1"/>
            </a:solidFill>
            <a:latin typeface="+mn-lt"/>
          </a:endParaRPr>
        </a:p>
      </dgm:t>
    </dgm:pt>
    <dgm:pt modelId="{3D1F297E-C169-49B4-A245-A7C1425C83EA}" type="parTrans" cxnId="{B580EA72-063B-4EF9-8667-D08569024C48}">
      <dgm:prSet/>
      <dgm:spPr/>
      <dgm:t>
        <a:bodyPr/>
        <a:lstStyle/>
        <a:p>
          <a:endParaRPr lang="fi-FI"/>
        </a:p>
      </dgm:t>
    </dgm:pt>
    <dgm:pt modelId="{4E225489-E395-4684-BCF8-CBB41426C889}" type="sibTrans" cxnId="{B580EA72-063B-4EF9-8667-D08569024C48}">
      <dgm:prSet/>
      <dgm:spPr/>
      <dgm:t>
        <a:bodyPr/>
        <a:lstStyle/>
        <a:p>
          <a:endParaRPr lang="fi-FI"/>
        </a:p>
      </dgm:t>
    </dgm:pt>
    <dgm:pt modelId="{25423586-400F-4075-9CD0-565AB5045393}">
      <dgm:prSet/>
      <dgm:spPr>
        <a:solidFill>
          <a:srgbClr val="009FE3"/>
        </a:solidFill>
        <a:ln>
          <a:noFill/>
        </a:ln>
      </dgm:spPr>
      <dgm:t>
        <a:bodyPr/>
        <a:lstStyle/>
        <a:p>
          <a:r>
            <a:rPr lang="fi-FI" b="0" i="0" dirty="0">
              <a:solidFill>
                <a:schemeClr val="bg1"/>
              </a:solidFill>
              <a:effectLst/>
              <a:latin typeface="+mn-lt"/>
            </a:rPr>
            <a:t>Tavoitteena on</a:t>
          </a:r>
          <a:r>
            <a:rPr lang="fi-FI" dirty="0">
              <a:solidFill>
                <a:schemeClr val="bg1"/>
              </a:solidFill>
              <a:latin typeface="+mn-lt"/>
            </a:rPr>
            <a:t> </a:t>
          </a:r>
          <a:r>
            <a:rPr lang="fi-FI" b="0" i="0" dirty="0">
              <a:solidFill>
                <a:schemeClr val="bg1"/>
              </a:solidFill>
              <a:effectLst/>
              <a:latin typeface="+mn-lt"/>
            </a:rPr>
            <a:t>selkeyttää ja selventää organisaation toimintatapoja ja sääntöjä.</a:t>
          </a:r>
        </a:p>
      </dgm:t>
    </dgm:pt>
    <dgm:pt modelId="{BA283ECD-11AE-45A5-978D-82233574907D}" type="parTrans" cxnId="{2A754FDD-A677-4ACA-8116-3FAFFB5C5BD8}">
      <dgm:prSet/>
      <dgm:spPr/>
      <dgm:t>
        <a:bodyPr/>
        <a:lstStyle/>
        <a:p>
          <a:endParaRPr lang="fi-FI"/>
        </a:p>
      </dgm:t>
    </dgm:pt>
    <dgm:pt modelId="{B03E2E76-1B89-462A-9F36-4F8F9F8D1DBE}" type="sibTrans" cxnId="{2A754FDD-A677-4ACA-8116-3FAFFB5C5BD8}">
      <dgm:prSet/>
      <dgm:spPr/>
      <dgm:t>
        <a:bodyPr/>
        <a:lstStyle/>
        <a:p>
          <a:endParaRPr lang="fi-FI"/>
        </a:p>
      </dgm:t>
    </dgm:pt>
    <dgm:pt modelId="{C4DE6BEF-362D-4271-9A2F-3DE7EC8BEAFC}" type="pres">
      <dgm:prSet presAssocID="{2F2F4E01-A85C-47C7-AF5B-7F07C7A60A76}" presName="Name0" presStyleCnt="0">
        <dgm:presLayoutVars>
          <dgm:chMax val="7"/>
          <dgm:chPref val="7"/>
          <dgm:dir/>
        </dgm:presLayoutVars>
      </dgm:prSet>
      <dgm:spPr/>
    </dgm:pt>
    <dgm:pt modelId="{56046773-A25F-4772-99D4-DE03306A5787}" type="pres">
      <dgm:prSet presAssocID="{2F2F4E01-A85C-47C7-AF5B-7F07C7A60A76}" presName="Name1" presStyleCnt="0"/>
      <dgm:spPr/>
    </dgm:pt>
    <dgm:pt modelId="{0D36DE05-7D46-46F4-B5BB-949C85EE1296}" type="pres">
      <dgm:prSet presAssocID="{2F2F4E01-A85C-47C7-AF5B-7F07C7A60A76}" presName="cycle" presStyleCnt="0"/>
      <dgm:spPr/>
    </dgm:pt>
    <dgm:pt modelId="{F4CB727E-A607-4D19-B4AF-FD0525FD1352}" type="pres">
      <dgm:prSet presAssocID="{2F2F4E01-A85C-47C7-AF5B-7F07C7A60A76}" presName="srcNode" presStyleLbl="node1" presStyleIdx="0" presStyleCnt="3"/>
      <dgm:spPr/>
    </dgm:pt>
    <dgm:pt modelId="{154EAAD5-CAF3-409A-B0B9-9B111D45DAB8}" type="pres">
      <dgm:prSet presAssocID="{2F2F4E01-A85C-47C7-AF5B-7F07C7A60A76}" presName="conn" presStyleLbl="parChTrans1D2" presStyleIdx="0" presStyleCnt="1"/>
      <dgm:spPr/>
    </dgm:pt>
    <dgm:pt modelId="{38E986B8-B4C2-4B3C-A75C-D06FDA5369FA}" type="pres">
      <dgm:prSet presAssocID="{2F2F4E01-A85C-47C7-AF5B-7F07C7A60A76}" presName="extraNode" presStyleLbl="node1" presStyleIdx="0" presStyleCnt="3"/>
      <dgm:spPr/>
    </dgm:pt>
    <dgm:pt modelId="{967B8589-EF4B-4BC2-81A6-5BDFE3C8A763}" type="pres">
      <dgm:prSet presAssocID="{2F2F4E01-A85C-47C7-AF5B-7F07C7A60A76}" presName="dstNode" presStyleLbl="node1" presStyleIdx="0" presStyleCnt="3"/>
      <dgm:spPr/>
    </dgm:pt>
    <dgm:pt modelId="{4FFF163F-46FA-4050-A01A-14D43416FD8C}" type="pres">
      <dgm:prSet presAssocID="{801C8E0F-4F99-4B4D-9110-18EBCB69B21A}" presName="text_1" presStyleLbl="node1" presStyleIdx="0" presStyleCnt="3" custLinFactNeighborX="937" custLinFactNeighborY="3698">
        <dgm:presLayoutVars>
          <dgm:bulletEnabled val="1"/>
        </dgm:presLayoutVars>
      </dgm:prSet>
      <dgm:spPr/>
    </dgm:pt>
    <dgm:pt modelId="{690FE826-A1AA-4DD3-8755-9C16B714E29F}" type="pres">
      <dgm:prSet presAssocID="{801C8E0F-4F99-4B4D-9110-18EBCB69B21A}" presName="accent_1" presStyleCnt="0"/>
      <dgm:spPr/>
    </dgm:pt>
    <dgm:pt modelId="{609840E5-5758-4339-A710-949E1EF638F4}" type="pres">
      <dgm:prSet presAssocID="{801C8E0F-4F99-4B4D-9110-18EBCB69B21A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995F6286-C4C5-4B12-9868-FDC6D112FDBC}" type="pres">
      <dgm:prSet presAssocID="{1736CC35-68C7-4B48-BA63-9DE0BE5DD307}" presName="text_2" presStyleLbl="node1" presStyleIdx="1" presStyleCnt="3">
        <dgm:presLayoutVars>
          <dgm:bulletEnabled val="1"/>
        </dgm:presLayoutVars>
      </dgm:prSet>
      <dgm:spPr/>
    </dgm:pt>
    <dgm:pt modelId="{EEF2DDA4-2DBD-47CB-9D79-9A7D9F9645BB}" type="pres">
      <dgm:prSet presAssocID="{1736CC35-68C7-4B48-BA63-9DE0BE5DD307}" presName="accent_2" presStyleCnt="0"/>
      <dgm:spPr/>
    </dgm:pt>
    <dgm:pt modelId="{F45DD652-D8C6-454F-AA1B-EBE9270E8A29}" type="pres">
      <dgm:prSet presAssocID="{1736CC35-68C7-4B48-BA63-9DE0BE5DD307}" presName="accentRepeatNode" presStyleLbl="solidFgAcc1" presStyleIdx="1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1BA9EB80-F914-447F-BD02-FFFB45E96F73}" type="pres">
      <dgm:prSet presAssocID="{25423586-400F-4075-9CD0-565AB5045393}" presName="text_3" presStyleLbl="node1" presStyleIdx="2" presStyleCnt="3">
        <dgm:presLayoutVars>
          <dgm:bulletEnabled val="1"/>
        </dgm:presLayoutVars>
      </dgm:prSet>
      <dgm:spPr/>
    </dgm:pt>
    <dgm:pt modelId="{7ED61C1A-7890-4F06-BBE4-1D18C894A233}" type="pres">
      <dgm:prSet presAssocID="{25423586-400F-4075-9CD0-565AB5045393}" presName="accent_3" presStyleCnt="0"/>
      <dgm:spPr/>
    </dgm:pt>
    <dgm:pt modelId="{B8D055E7-89F0-4C73-B743-52A5C6E15F28}" type="pres">
      <dgm:prSet presAssocID="{25423586-400F-4075-9CD0-565AB5045393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7BE1890C-1842-48EA-98E0-FE1C1DBD28BF}" type="presOf" srcId="{1736CC35-68C7-4B48-BA63-9DE0BE5DD307}" destId="{995F6286-C4C5-4B12-9868-FDC6D112FDBC}" srcOrd="0" destOrd="0" presId="urn:microsoft.com/office/officeart/2008/layout/VerticalCurvedList"/>
    <dgm:cxn modelId="{25FF8263-F5FB-4473-872F-DC1F0C56A784}" type="presOf" srcId="{2F2F4E01-A85C-47C7-AF5B-7F07C7A60A76}" destId="{C4DE6BEF-362D-4271-9A2F-3DE7EC8BEAFC}" srcOrd="0" destOrd="0" presId="urn:microsoft.com/office/officeart/2008/layout/VerticalCurvedList"/>
    <dgm:cxn modelId="{B580EA72-063B-4EF9-8667-D08569024C48}" srcId="{2F2F4E01-A85C-47C7-AF5B-7F07C7A60A76}" destId="{1736CC35-68C7-4B48-BA63-9DE0BE5DD307}" srcOrd="1" destOrd="0" parTransId="{3D1F297E-C169-49B4-A245-A7C1425C83EA}" sibTransId="{4E225489-E395-4684-BCF8-CBB41426C889}"/>
    <dgm:cxn modelId="{35D87CC0-6AB5-4AA8-BB4A-82964681F795}" type="presOf" srcId="{801C8E0F-4F99-4B4D-9110-18EBCB69B21A}" destId="{4FFF163F-46FA-4050-A01A-14D43416FD8C}" srcOrd="0" destOrd="0" presId="urn:microsoft.com/office/officeart/2008/layout/VerticalCurvedList"/>
    <dgm:cxn modelId="{0BC14FD5-2FFE-4556-84C2-C4758606AC18}" srcId="{2F2F4E01-A85C-47C7-AF5B-7F07C7A60A76}" destId="{801C8E0F-4F99-4B4D-9110-18EBCB69B21A}" srcOrd="0" destOrd="0" parTransId="{CE420CCA-7D70-4E31-ADAF-6F3AFC6D8B95}" sibTransId="{990367B8-D3BD-406F-9668-337D78AEFCBD}"/>
    <dgm:cxn modelId="{33A846D9-D151-4915-8BDF-4671FD64371F}" type="presOf" srcId="{990367B8-D3BD-406F-9668-337D78AEFCBD}" destId="{154EAAD5-CAF3-409A-B0B9-9B111D45DAB8}" srcOrd="0" destOrd="0" presId="urn:microsoft.com/office/officeart/2008/layout/VerticalCurvedList"/>
    <dgm:cxn modelId="{2A754FDD-A677-4ACA-8116-3FAFFB5C5BD8}" srcId="{2F2F4E01-A85C-47C7-AF5B-7F07C7A60A76}" destId="{25423586-400F-4075-9CD0-565AB5045393}" srcOrd="2" destOrd="0" parTransId="{BA283ECD-11AE-45A5-978D-82233574907D}" sibTransId="{B03E2E76-1B89-462A-9F36-4F8F9F8D1DBE}"/>
    <dgm:cxn modelId="{8D4333F8-AC87-402E-B4E7-FCB15A4AA6CF}" type="presOf" srcId="{25423586-400F-4075-9CD0-565AB5045393}" destId="{1BA9EB80-F914-447F-BD02-FFFB45E96F73}" srcOrd="0" destOrd="0" presId="urn:microsoft.com/office/officeart/2008/layout/VerticalCurvedList"/>
    <dgm:cxn modelId="{7F499CC8-15D9-41A5-8602-42CF80D2EABB}" type="presParOf" srcId="{C4DE6BEF-362D-4271-9A2F-3DE7EC8BEAFC}" destId="{56046773-A25F-4772-99D4-DE03306A5787}" srcOrd="0" destOrd="0" presId="urn:microsoft.com/office/officeart/2008/layout/VerticalCurvedList"/>
    <dgm:cxn modelId="{4B971536-4867-431A-8DA6-772FA2ABFD2E}" type="presParOf" srcId="{56046773-A25F-4772-99D4-DE03306A5787}" destId="{0D36DE05-7D46-46F4-B5BB-949C85EE1296}" srcOrd="0" destOrd="0" presId="urn:microsoft.com/office/officeart/2008/layout/VerticalCurvedList"/>
    <dgm:cxn modelId="{820B1F7E-C4AB-4BD6-9E09-94A9E2DE7CE4}" type="presParOf" srcId="{0D36DE05-7D46-46F4-B5BB-949C85EE1296}" destId="{F4CB727E-A607-4D19-B4AF-FD0525FD1352}" srcOrd="0" destOrd="0" presId="urn:microsoft.com/office/officeart/2008/layout/VerticalCurvedList"/>
    <dgm:cxn modelId="{D7B14434-2A9F-4318-A9B1-6A988D75DC7A}" type="presParOf" srcId="{0D36DE05-7D46-46F4-B5BB-949C85EE1296}" destId="{154EAAD5-CAF3-409A-B0B9-9B111D45DAB8}" srcOrd="1" destOrd="0" presId="urn:microsoft.com/office/officeart/2008/layout/VerticalCurvedList"/>
    <dgm:cxn modelId="{82F283B4-D156-42EC-B186-791DB2395AB7}" type="presParOf" srcId="{0D36DE05-7D46-46F4-B5BB-949C85EE1296}" destId="{38E986B8-B4C2-4B3C-A75C-D06FDA5369FA}" srcOrd="2" destOrd="0" presId="urn:microsoft.com/office/officeart/2008/layout/VerticalCurvedList"/>
    <dgm:cxn modelId="{EFB6C575-A345-4FEA-972F-166E3A1FD564}" type="presParOf" srcId="{0D36DE05-7D46-46F4-B5BB-949C85EE1296}" destId="{967B8589-EF4B-4BC2-81A6-5BDFE3C8A763}" srcOrd="3" destOrd="0" presId="urn:microsoft.com/office/officeart/2008/layout/VerticalCurvedList"/>
    <dgm:cxn modelId="{16A7515D-2D92-4788-9871-555274DF4E3A}" type="presParOf" srcId="{56046773-A25F-4772-99D4-DE03306A5787}" destId="{4FFF163F-46FA-4050-A01A-14D43416FD8C}" srcOrd="1" destOrd="0" presId="urn:microsoft.com/office/officeart/2008/layout/VerticalCurvedList"/>
    <dgm:cxn modelId="{8155370C-5539-42B8-8861-4173AA220323}" type="presParOf" srcId="{56046773-A25F-4772-99D4-DE03306A5787}" destId="{690FE826-A1AA-4DD3-8755-9C16B714E29F}" srcOrd="2" destOrd="0" presId="urn:microsoft.com/office/officeart/2008/layout/VerticalCurvedList"/>
    <dgm:cxn modelId="{98471396-1BAD-47E8-9B61-1352BCB75E6D}" type="presParOf" srcId="{690FE826-A1AA-4DD3-8755-9C16B714E29F}" destId="{609840E5-5758-4339-A710-949E1EF638F4}" srcOrd="0" destOrd="0" presId="urn:microsoft.com/office/officeart/2008/layout/VerticalCurvedList"/>
    <dgm:cxn modelId="{1A90F14A-A2DD-4304-BAAC-EF5F1B3FAA73}" type="presParOf" srcId="{56046773-A25F-4772-99D4-DE03306A5787}" destId="{995F6286-C4C5-4B12-9868-FDC6D112FDBC}" srcOrd="3" destOrd="0" presId="urn:microsoft.com/office/officeart/2008/layout/VerticalCurvedList"/>
    <dgm:cxn modelId="{CA06DD53-77CB-4AA4-B7D9-0A964F03F3A7}" type="presParOf" srcId="{56046773-A25F-4772-99D4-DE03306A5787}" destId="{EEF2DDA4-2DBD-47CB-9D79-9A7D9F9645BB}" srcOrd="4" destOrd="0" presId="urn:microsoft.com/office/officeart/2008/layout/VerticalCurvedList"/>
    <dgm:cxn modelId="{00F2869B-814C-4ED5-AF7A-F6D7BC455281}" type="presParOf" srcId="{EEF2DDA4-2DBD-47CB-9D79-9A7D9F9645BB}" destId="{F45DD652-D8C6-454F-AA1B-EBE9270E8A29}" srcOrd="0" destOrd="0" presId="urn:microsoft.com/office/officeart/2008/layout/VerticalCurvedList"/>
    <dgm:cxn modelId="{19902F9B-9D11-492C-A37C-1FC73AA85160}" type="presParOf" srcId="{56046773-A25F-4772-99D4-DE03306A5787}" destId="{1BA9EB80-F914-447F-BD02-FFFB45E96F73}" srcOrd="5" destOrd="0" presId="urn:microsoft.com/office/officeart/2008/layout/VerticalCurvedList"/>
    <dgm:cxn modelId="{FF3B2D61-F2EB-41C0-BE90-960EA27D0407}" type="presParOf" srcId="{56046773-A25F-4772-99D4-DE03306A5787}" destId="{7ED61C1A-7890-4F06-BBE4-1D18C894A233}" srcOrd="6" destOrd="0" presId="urn:microsoft.com/office/officeart/2008/layout/VerticalCurvedList"/>
    <dgm:cxn modelId="{5B1546F2-1B1B-43FA-A340-FF87E5DAF4B3}" type="presParOf" srcId="{7ED61C1A-7890-4F06-BBE4-1D18C894A233}" destId="{B8D055E7-89F0-4C73-B743-52A5C6E15F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009FE3"/>
        </a:solidFill>
      </dgm:spPr>
      <dgm:t>
        <a:bodyPr/>
        <a:lstStyle/>
        <a:p>
          <a:pPr algn="l"/>
          <a:r>
            <a:rPr lang="fi-FI" sz="3600" b="1" baseline="0" dirty="0">
              <a:latin typeface="+mj-lt"/>
              <a:ea typeface="+mn-ea"/>
              <a:cs typeface="+mn-cs"/>
            </a:rPr>
            <a:t>TAVOITTEET 2025</a:t>
          </a:r>
          <a:endParaRPr lang="fi-FI" sz="3600" b="1" baseline="0" dirty="0">
            <a:latin typeface="+mj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009FE3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E3FF0D4B-D2C1-404B-9D03-AB919EB99918}">
      <dgm:prSet custT="1"/>
      <dgm:spPr>
        <a:solidFill>
          <a:srgbClr val="009FE3"/>
        </a:solidFill>
      </dgm:spPr>
      <dgm:t>
        <a:bodyPr/>
        <a:lstStyle/>
        <a:p>
          <a:pPr algn="l"/>
          <a:r>
            <a:rPr lang="fi-FI" sz="2000" i="0" kern="1200" baseline="0" dirty="0"/>
            <a:t>Työryhmien tavoitteita ja vastuita selkeytetään.</a:t>
          </a:r>
        </a:p>
      </dgm:t>
    </dgm:pt>
    <dgm:pt modelId="{33DA807B-F9EF-48B1-A010-992C7AAC9A8B}" type="parTrans" cxnId="{4FE97BFD-1FC1-4C03-B68A-2087802F8B5C}">
      <dgm:prSet/>
      <dgm:spPr/>
      <dgm:t>
        <a:bodyPr/>
        <a:lstStyle/>
        <a:p>
          <a:endParaRPr lang="fi-FI"/>
        </a:p>
      </dgm:t>
    </dgm:pt>
    <dgm:pt modelId="{7BF3DA1E-37FD-4902-B88E-F2691E8E16B0}" type="sibTrans" cxnId="{4FE97BFD-1FC1-4C03-B68A-2087802F8B5C}">
      <dgm:prSet/>
      <dgm:spPr/>
      <dgm:t>
        <a:bodyPr/>
        <a:lstStyle/>
        <a:p>
          <a:endParaRPr lang="fi-FI"/>
        </a:p>
      </dgm:t>
    </dgm:pt>
    <dgm:pt modelId="{0CA7C416-12B9-4865-A601-D2DD6C13AE25}">
      <dgm:prSet custT="1"/>
      <dgm:spPr>
        <a:solidFill>
          <a:srgbClr val="009FE3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i="0" kern="1200" baseline="0" dirty="0"/>
            <a:t>Kehitetään edelleen arvoyhteistyötä erilaisten sidosryhmien ja yhteistyökumppanien kanssa.</a:t>
          </a:r>
        </a:p>
      </dgm:t>
    </dgm:pt>
    <dgm:pt modelId="{2FCCB7F8-7902-48E4-923D-3AF2A209E6A8}" type="parTrans" cxnId="{2A69ED2A-63AE-4B8A-A98A-8E2248FBE71D}">
      <dgm:prSet/>
      <dgm:spPr/>
      <dgm:t>
        <a:bodyPr/>
        <a:lstStyle/>
        <a:p>
          <a:endParaRPr lang="fi-FI"/>
        </a:p>
      </dgm:t>
    </dgm:pt>
    <dgm:pt modelId="{9E7E891C-A994-4086-85C8-C3158DF826F1}" type="sibTrans" cxnId="{2A69ED2A-63AE-4B8A-A98A-8E2248FBE71D}">
      <dgm:prSet/>
      <dgm:spPr/>
      <dgm:t>
        <a:bodyPr/>
        <a:lstStyle/>
        <a:p>
          <a:endParaRPr lang="fi-FI"/>
        </a:p>
      </dgm:t>
    </dgm:pt>
    <dgm:pt modelId="{7DB6A4ED-74EA-4EB1-A00F-DAE5CBE6A8B8}">
      <dgm:prSet custT="1"/>
      <dgm:spPr>
        <a:solidFill>
          <a:srgbClr val="009FE3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kern="1200" dirty="0"/>
            <a:t>Henkilöstötyytyväisyyttä parannetaan.</a:t>
          </a:r>
          <a:endParaRPr lang="fi-FI" sz="2000" i="0" kern="1200" baseline="0" dirty="0"/>
        </a:p>
      </dgm:t>
    </dgm:pt>
    <dgm:pt modelId="{5A9A56A6-10F1-4CCE-A04F-ACAD4FE7A1F8}" type="parTrans" cxnId="{7D397EFD-E42D-436F-B4F1-8D1EEB9BA046}">
      <dgm:prSet/>
      <dgm:spPr/>
      <dgm:t>
        <a:bodyPr/>
        <a:lstStyle/>
        <a:p>
          <a:endParaRPr lang="fi-FI"/>
        </a:p>
      </dgm:t>
    </dgm:pt>
    <dgm:pt modelId="{B38F0584-C294-48E3-A4FB-1D573ABFD1D6}" type="sibTrans" cxnId="{7D397EFD-E42D-436F-B4F1-8D1EEB9BA046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9114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0788" custScaleY="99501" custLinFactNeighborX="-1566" custLinFactNeighborY="4533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31BC8B40-F50D-4B98-8724-358A2281DA17}" type="pres">
      <dgm:prSet presAssocID="{E3FF0D4B-D2C1-404B-9D03-AB919EB99918}" presName="text_2" presStyleLbl="node1" presStyleIdx="1" presStyleCnt="4">
        <dgm:presLayoutVars>
          <dgm:bulletEnabled val="1"/>
        </dgm:presLayoutVars>
      </dgm:prSet>
      <dgm:spPr/>
    </dgm:pt>
    <dgm:pt modelId="{E6474318-A48B-48F8-B98B-AA92EE7F7EAF}" type="pres">
      <dgm:prSet presAssocID="{E3FF0D4B-D2C1-404B-9D03-AB919EB99918}" presName="accent_2" presStyleCnt="0"/>
      <dgm:spPr/>
    </dgm:pt>
    <dgm:pt modelId="{45D4DC84-3425-4BF2-9665-B7F7147770A3}" type="pres">
      <dgm:prSet presAssocID="{E3FF0D4B-D2C1-404B-9D03-AB919EB99918}" presName="accentRepeatNode" presStyleLbl="solidFgAcc1" presStyleIdx="1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E5BB5C5-9489-44A8-A9E4-F6AC8FB7B85E}" type="pres">
      <dgm:prSet presAssocID="{0CA7C416-12B9-4865-A601-D2DD6C13AE25}" presName="text_3" presStyleLbl="node1" presStyleIdx="2" presStyleCnt="4" custLinFactNeighborY="7346">
        <dgm:presLayoutVars>
          <dgm:bulletEnabled val="1"/>
        </dgm:presLayoutVars>
      </dgm:prSet>
      <dgm:spPr/>
    </dgm:pt>
    <dgm:pt modelId="{8C70FE73-A32D-4039-AEC3-0D344819D89A}" type="pres">
      <dgm:prSet presAssocID="{0CA7C416-12B9-4865-A601-D2DD6C13AE25}" presName="accent_3" presStyleCnt="0"/>
      <dgm:spPr/>
    </dgm:pt>
    <dgm:pt modelId="{F44736DE-5C34-41DD-82C1-CC6945692535}" type="pres">
      <dgm:prSet presAssocID="{0CA7C416-12B9-4865-A601-D2DD6C13AE25}" presName="accentRepeatNode" presStyleLbl="solidFgAcc1" presStyleIdx="2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A8B9ED-0336-4737-97B8-F977C52396DB}" type="pres">
      <dgm:prSet presAssocID="{7DB6A4ED-74EA-4EB1-A00F-DAE5CBE6A8B8}" presName="text_4" presStyleLbl="node1" presStyleIdx="3" presStyleCnt="4">
        <dgm:presLayoutVars>
          <dgm:bulletEnabled val="1"/>
        </dgm:presLayoutVars>
      </dgm:prSet>
      <dgm:spPr/>
    </dgm:pt>
    <dgm:pt modelId="{B05C721C-2529-4490-B1E9-BA261A0A028E}" type="pres">
      <dgm:prSet presAssocID="{7DB6A4ED-74EA-4EB1-A00F-DAE5CBE6A8B8}" presName="accent_4" presStyleCnt="0"/>
      <dgm:spPr/>
    </dgm:pt>
    <dgm:pt modelId="{7E9936BB-8326-4473-9342-C35B4986CEDD}" type="pres">
      <dgm:prSet presAssocID="{7DB6A4ED-74EA-4EB1-A00F-DAE5CBE6A8B8}" presName="accentRepeatNode" presStyleLbl="solidFgAcc1" presStyleIdx="3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A69ED2A-63AE-4B8A-A98A-8E2248FBE71D}" srcId="{88FAE57D-D39D-4068-90FD-0C0AD5CE3EBB}" destId="{0CA7C416-12B9-4865-A601-D2DD6C13AE25}" srcOrd="2" destOrd="0" parTransId="{2FCCB7F8-7902-48E4-923D-3AF2A209E6A8}" sibTransId="{9E7E891C-A994-4086-85C8-C3158DF826F1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6C6D99A4-C7B7-4AB1-B849-77CCAC00C9B7}" type="presOf" srcId="{7DB6A4ED-74EA-4EB1-A00F-DAE5CBE6A8B8}" destId="{30A8B9ED-0336-4737-97B8-F977C52396DB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FED2A0B6-3789-49F6-87E2-723608A1BA4D}" type="presOf" srcId="{E3FF0D4B-D2C1-404B-9D03-AB919EB99918}" destId="{31BC8B40-F50D-4B98-8724-358A2281DA17}" srcOrd="0" destOrd="0" presId="urn:microsoft.com/office/officeart/2008/layout/VerticalCurvedList"/>
    <dgm:cxn modelId="{E376FDC4-677C-473D-A98F-7F51DDD0CECA}" type="presOf" srcId="{0CA7C416-12B9-4865-A601-D2DD6C13AE25}" destId="{4E5BB5C5-9489-44A8-A9E4-F6AC8FB7B85E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4FE97BFD-1FC1-4C03-B68A-2087802F8B5C}" srcId="{88FAE57D-D39D-4068-90FD-0C0AD5CE3EBB}" destId="{E3FF0D4B-D2C1-404B-9D03-AB919EB99918}" srcOrd="1" destOrd="0" parTransId="{33DA807B-F9EF-48B1-A010-992C7AAC9A8B}" sibTransId="{7BF3DA1E-37FD-4902-B88E-F2691E8E16B0}"/>
    <dgm:cxn modelId="{7D397EFD-E42D-436F-B4F1-8D1EEB9BA046}" srcId="{88FAE57D-D39D-4068-90FD-0C0AD5CE3EBB}" destId="{7DB6A4ED-74EA-4EB1-A00F-DAE5CBE6A8B8}" srcOrd="3" destOrd="0" parTransId="{5A9A56A6-10F1-4CCE-A04F-ACAD4FE7A1F8}" sibTransId="{B38F0584-C294-48E3-A4FB-1D573ABFD1D6}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5E2F0483-06DC-4094-B3D4-DB99FE2489CC}" type="presParOf" srcId="{B4DF866C-2B1F-4823-9F12-33BCEC5D7201}" destId="{31BC8B40-F50D-4B98-8724-358A2281DA17}" srcOrd="3" destOrd="0" presId="urn:microsoft.com/office/officeart/2008/layout/VerticalCurvedList"/>
    <dgm:cxn modelId="{2BB729E4-EB0D-49AC-9096-FFBB9F6D5832}" type="presParOf" srcId="{B4DF866C-2B1F-4823-9F12-33BCEC5D7201}" destId="{E6474318-A48B-48F8-B98B-AA92EE7F7EAF}" srcOrd="4" destOrd="0" presId="urn:microsoft.com/office/officeart/2008/layout/VerticalCurvedList"/>
    <dgm:cxn modelId="{A00FBEB2-9459-4CD5-9022-142884BEAA89}" type="presParOf" srcId="{E6474318-A48B-48F8-B98B-AA92EE7F7EAF}" destId="{45D4DC84-3425-4BF2-9665-B7F7147770A3}" srcOrd="0" destOrd="0" presId="urn:microsoft.com/office/officeart/2008/layout/VerticalCurvedList"/>
    <dgm:cxn modelId="{9804AB82-698B-4CD9-ABAB-166D93832FD6}" type="presParOf" srcId="{B4DF866C-2B1F-4823-9F12-33BCEC5D7201}" destId="{4E5BB5C5-9489-44A8-A9E4-F6AC8FB7B85E}" srcOrd="5" destOrd="0" presId="urn:microsoft.com/office/officeart/2008/layout/VerticalCurvedList"/>
    <dgm:cxn modelId="{04CD3DDB-C58D-4C5B-A42C-884B9F954995}" type="presParOf" srcId="{B4DF866C-2B1F-4823-9F12-33BCEC5D7201}" destId="{8C70FE73-A32D-4039-AEC3-0D344819D89A}" srcOrd="6" destOrd="0" presId="urn:microsoft.com/office/officeart/2008/layout/VerticalCurvedList"/>
    <dgm:cxn modelId="{67E54635-E762-4DBB-BD44-3C3533B2226F}" type="presParOf" srcId="{8C70FE73-A32D-4039-AEC3-0D344819D89A}" destId="{F44736DE-5C34-41DD-82C1-CC6945692535}" srcOrd="0" destOrd="0" presId="urn:microsoft.com/office/officeart/2008/layout/VerticalCurvedList"/>
    <dgm:cxn modelId="{EEACB478-434F-4CF3-8950-5245CDEB8DA5}" type="presParOf" srcId="{B4DF866C-2B1F-4823-9F12-33BCEC5D7201}" destId="{30A8B9ED-0336-4737-97B8-F977C52396DB}" srcOrd="7" destOrd="0" presId="urn:microsoft.com/office/officeart/2008/layout/VerticalCurvedList"/>
    <dgm:cxn modelId="{2038B57E-7F7B-4B65-8441-73E84F2C7589}" type="presParOf" srcId="{B4DF866C-2B1F-4823-9F12-33BCEC5D7201}" destId="{B05C721C-2529-4490-B1E9-BA261A0A028E}" srcOrd="8" destOrd="0" presId="urn:microsoft.com/office/officeart/2008/layout/VerticalCurvedList"/>
    <dgm:cxn modelId="{26470BE5-C41A-4FA7-A486-F891978FDCE0}" type="presParOf" srcId="{B05C721C-2529-4490-B1E9-BA261A0A028E}" destId="{7E9936BB-8326-4473-9342-C35B4986CE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009FE3"/>
        </a:solidFill>
      </dgm:spPr>
      <dgm:t>
        <a:bodyPr/>
        <a:lstStyle/>
        <a:p>
          <a:pPr algn="l"/>
          <a:r>
            <a:rPr lang="fi-FI" sz="3600" b="1" baseline="0" dirty="0">
              <a:latin typeface="+mj-lt"/>
              <a:ea typeface="+mn-ea"/>
              <a:cs typeface="+mn-cs"/>
            </a:rPr>
            <a:t>TOIMENPITEET 2025</a:t>
          </a:r>
          <a:endParaRPr lang="fi-FI" sz="3600" b="1" baseline="0" dirty="0">
            <a:latin typeface="+mj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009FE3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E3FF0D4B-D2C1-404B-9D03-AB919EB99918}">
      <dgm:prSet custT="1"/>
      <dgm:spPr>
        <a:solidFill>
          <a:srgbClr val="009FE3"/>
        </a:solidFill>
      </dgm:spPr>
      <dgm:t>
        <a:bodyPr/>
        <a:lstStyle/>
        <a:p>
          <a:pPr algn="l"/>
          <a:r>
            <a:rPr lang="fi-FI" sz="2000" i="0" kern="1200" baseline="0" dirty="0"/>
            <a:t>Toimielinten toimintatapojen yhdenmukaistaminen ja talouden </a:t>
          </a:r>
          <a:r>
            <a:rPr lang="fi-FI" sz="2000" i="0" kern="1200" baseline="0"/>
            <a:t>seurannan tehostaminen.</a:t>
          </a:r>
          <a:endParaRPr lang="fi-FI" sz="2000" i="0" kern="1200" baseline="0" dirty="0"/>
        </a:p>
      </dgm:t>
    </dgm:pt>
    <dgm:pt modelId="{33DA807B-F9EF-48B1-A010-992C7AAC9A8B}" type="parTrans" cxnId="{4FE97BFD-1FC1-4C03-B68A-2087802F8B5C}">
      <dgm:prSet/>
      <dgm:spPr/>
      <dgm:t>
        <a:bodyPr/>
        <a:lstStyle/>
        <a:p>
          <a:endParaRPr lang="fi-FI"/>
        </a:p>
      </dgm:t>
    </dgm:pt>
    <dgm:pt modelId="{7BF3DA1E-37FD-4902-B88E-F2691E8E16B0}" type="sibTrans" cxnId="{4FE97BFD-1FC1-4C03-B68A-2087802F8B5C}">
      <dgm:prSet/>
      <dgm:spPr/>
      <dgm:t>
        <a:bodyPr/>
        <a:lstStyle/>
        <a:p>
          <a:endParaRPr lang="fi-FI"/>
        </a:p>
      </dgm:t>
    </dgm:pt>
    <dgm:pt modelId="{0CA7C416-12B9-4865-A601-D2DD6C13AE25}">
      <dgm:prSet custT="1"/>
      <dgm:spPr>
        <a:solidFill>
          <a:srgbClr val="009FE3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kern="1200" dirty="0"/>
            <a:t>Tehdään verkkokoulutus </a:t>
          </a:r>
          <a:r>
            <a:rPr lang="fi-FI" sz="2000" kern="1200" dirty="0" err="1"/>
            <a:t>SRL:sta</a:t>
          </a:r>
          <a:r>
            <a:rPr lang="fi-FI" sz="2000" kern="1200" dirty="0"/>
            <a:t> toimijana sekä sen toimintatavoista ja –ohjeista vapaaehtoistoimijoille.</a:t>
          </a:r>
          <a:endParaRPr lang="fi-FI" sz="2000" i="0" kern="1200" baseline="0" dirty="0"/>
        </a:p>
      </dgm:t>
    </dgm:pt>
    <dgm:pt modelId="{2FCCB7F8-7902-48E4-923D-3AF2A209E6A8}" type="parTrans" cxnId="{2A69ED2A-63AE-4B8A-A98A-8E2248FBE71D}">
      <dgm:prSet/>
      <dgm:spPr/>
      <dgm:t>
        <a:bodyPr/>
        <a:lstStyle/>
        <a:p>
          <a:endParaRPr lang="fi-FI"/>
        </a:p>
      </dgm:t>
    </dgm:pt>
    <dgm:pt modelId="{9E7E891C-A994-4086-85C8-C3158DF826F1}" type="sibTrans" cxnId="{2A69ED2A-63AE-4B8A-A98A-8E2248FBE71D}">
      <dgm:prSet/>
      <dgm:spPr/>
      <dgm:t>
        <a:bodyPr/>
        <a:lstStyle/>
        <a:p>
          <a:endParaRPr lang="fi-FI"/>
        </a:p>
      </dgm:t>
    </dgm:pt>
    <dgm:pt modelId="{7DB6A4ED-74EA-4EB1-A00F-DAE5CBE6A8B8}">
      <dgm:prSet custT="1"/>
      <dgm:spPr>
        <a:solidFill>
          <a:srgbClr val="009FE3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kern="1200" dirty="0"/>
            <a:t>Henkilöstötyytyväisyys mitataan ja kyselyn tulosten pohjalta priorisoidut toimenpiteet viedään käytäntöön.</a:t>
          </a:r>
          <a:endParaRPr lang="fi-FI" sz="2000" i="0" kern="1200" baseline="0" dirty="0"/>
        </a:p>
      </dgm:t>
    </dgm:pt>
    <dgm:pt modelId="{5A9A56A6-10F1-4CCE-A04F-ACAD4FE7A1F8}" type="parTrans" cxnId="{7D397EFD-E42D-436F-B4F1-8D1EEB9BA046}">
      <dgm:prSet/>
      <dgm:spPr/>
      <dgm:t>
        <a:bodyPr/>
        <a:lstStyle/>
        <a:p>
          <a:endParaRPr lang="fi-FI"/>
        </a:p>
      </dgm:t>
    </dgm:pt>
    <dgm:pt modelId="{B38F0584-C294-48E3-A4FB-1D573ABFD1D6}" type="sibTrans" cxnId="{7D397EFD-E42D-436F-B4F1-8D1EEB9BA046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9114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0788" custScaleY="99501" custLinFactNeighborX="-1566" custLinFactNeighborY="4533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31BC8B40-F50D-4B98-8724-358A2281DA17}" type="pres">
      <dgm:prSet presAssocID="{E3FF0D4B-D2C1-404B-9D03-AB919EB99918}" presName="text_2" presStyleLbl="node1" presStyleIdx="1" presStyleCnt="4">
        <dgm:presLayoutVars>
          <dgm:bulletEnabled val="1"/>
        </dgm:presLayoutVars>
      </dgm:prSet>
      <dgm:spPr/>
    </dgm:pt>
    <dgm:pt modelId="{E6474318-A48B-48F8-B98B-AA92EE7F7EAF}" type="pres">
      <dgm:prSet presAssocID="{E3FF0D4B-D2C1-404B-9D03-AB919EB99918}" presName="accent_2" presStyleCnt="0"/>
      <dgm:spPr/>
    </dgm:pt>
    <dgm:pt modelId="{45D4DC84-3425-4BF2-9665-B7F7147770A3}" type="pres">
      <dgm:prSet presAssocID="{E3FF0D4B-D2C1-404B-9D03-AB919EB99918}" presName="accentRepeatNode" presStyleLbl="solidFgAcc1" presStyleIdx="1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E5BB5C5-9489-44A8-A9E4-F6AC8FB7B85E}" type="pres">
      <dgm:prSet presAssocID="{0CA7C416-12B9-4865-A601-D2DD6C13AE25}" presName="text_3" presStyleLbl="node1" presStyleIdx="2" presStyleCnt="4">
        <dgm:presLayoutVars>
          <dgm:bulletEnabled val="1"/>
        </dgm:presLayoutVars>
      </dgm:prSet>
      <dgm:spPr/>
    </dgm:pt>
    <dgm:pt modelId="{8C70FE73-A32D-4039-AEC3-0D344819D89A}" type="pres">
      <dgm:prSet presAssocID="{0CA7C416-12B9-4865-A601-D2DD6C13AE25}" presName="accent_3" presStyleCnt="0"/>
      <dgm:spPr/>
    </dgm:pt>
    <dgm:pt modelId="{F44736DE-5C34-41DD-82C1-CC6945692535}" type="pres">
      <dgm:prSet presAssocID="{0CA7C416-12B9-4865-A601-D2DD6C13AE25}" presName="accentRepeatNode" presStyleLbl="solidFgAcc1" presStyleIdx="2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A8B9ED-0336-4737-97B8-F977C52396DB}" type="pres">
      <dgm:prSet presAssocID="{7DB6A4ED-74EA-4EB1-A00F-DAE5CBE6A8B8}" presName="text_4" presStyleLbl="node1" presStyleIdx="3" presStyleCnt="4">
        <dgm:presLayoutVars>
          <dgm:bulletEnabled val="1"/>
        </dgm:presLayoutVars>
      </dgm:prSet>
      <dgm:spPr/>
    </dgm:pt>
    <dgm:pt modelId="{B05C721C-2529-4490-B1E9-BA261A0A028E}" type="pres">
      <dgm:prSet presAssocID="{7DB6A4ED-74EA-4EB1-A00F-DAE5CBE6A8B8}" presName="accent_4" presStyleCnt="0"/>
      <dgm:spPr/>
    </dgm:pt>
    <dgm:pt modelId="{7E9936BB-8326-4473-9342-C35B4986CEDD}" type="pres">
      <dgm:prSet presAssocID="{7DB6A4ED-74EA-4EB1-A00F-DAE5CBE6A8B8}" presName="accentRepeatNode" presStyleLbl="solidFgAcc1" presStyleIdx="3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A69ED2A-63AE-4B8A-A98A-8E2248FBE71D}" srcId="{88FAE57D-D39D-4068-90FD-0C0AD5CE3EBB}" destId="{0CA7C416-12B9-4865-A601-D2DD6C13AE25}" srcOrd="2" destOrd="0" parTransId="{2FCCB7F8-7902-48E4-923D-3AF2A209E6A8}" sibTransId="{9E7E891C-A994-4086-85C8-C3158DF826F1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6C6D99A4-C7B7-4AB1-B849-77CCAC00C9B7}" type="presOf" srcId="{7DB6A4ED-74EA-4EB1-A00F-DAE5CBE6A8B8}" destId="{30A8B9ED-0336-4737-97B8-F977C52396DB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FED2A0B6-3789-49F6-87E2-723608A1BA4D}" type="presOf" srcId="{E3FF0D4B-D2C1-404B-9D03-AB919EB99918}" destId="{31BC8B40-F50D-4B98-8724-358A2281DA17}" srcOrd="0" destOrd="0" presId="urn:microsoft.com/office/officeart/2008/layout/VerticalCurvedList"/>
    <dgm:cxn modelId="{E376FDC4-677C-473D-A98F-7F51DDD0CECA}" type="presOf" srcId="{0CA7C416-12B9-4865-A601-D2DD6C13AE25}" destId="{4E5BB5C5-9489-44A8-A9E4-F6AC8FB7B85E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4FE97BFD-1FC1-4C03-B68A-2087802F8B5C}" srcId="{88FAE57D-D39D-4068-90FD-0C0AD5CE3EBB}" destId="{E3FF0D4B-D2C1-404B-9D03-AB919EB99918}" srcOrd="1" destOrd="0" parTransId="{33DA807B-F9EF-48B1-A010-992C7AAC9A8B}" sibTransId="{7BF3DA1E-37FD-4902-B88E-F2691E8E16B0}"/>
    <dgm:cxn modelId="{7D397EFD-E42D-436F-B4F1-8D1EEB9BA046}" srcId="{88FAE57D-D39D-4068-90FD-0C0AD5CE3EBB}" destId="{7DB6A4ED-74EA-4EB1-A00F-DAE5CBE6A8B8}" srcOrd="3" destOrd="0" parTransId="{5A9A56A6-10F1-4CCE-A04F-ACAD4FE7A1F8}" sibTransId="{B38F0584-C294-48E3-A4FB-1D573ABFD1D6}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5E2F0483-06DC-4094-B3D4-DB99FE2489CC}" type="presParOf" srcId="{B4DF866C-2B1F-4823-9F12-33BCEC5D7201}" destId="{31BC8B40-F50D-4B98-8724-358A2281DA17}" srcOrd="3" destOrd="0" presId="urn:microsoft.com/office/officeart/2008/layout/VerticalCurvedList"/>
    <dgm:cxn modelId="{2BB729E4-EB0D-49AC-9096-FFBB9F6D5832}" type="presParOf" srcId="{B4DF866C-2B1F-4823-9F12-33BCEC5D7201}" destId="{E6474318-A48B-48F8-B98B-AA92EE7F7EAF}" srcOrd="4" destOrd="0" presId="urn:microsoft.com/office/officeart/2008/layout/VerticalCurvedList"/>
    <dgm:cxn modelId="{A00FBEB2-9459-4CD5-9022-142884BEAA89}" type="presParOf" srcId="{E6474318-A48B-48F8-B98B-AA92EE7F7EAF}" destId="{45D4DC84-3425-4BF2-9665-B7F7147770A3}" srcOrd="0" destOrd="0" presId="urn:microsoft.com/office/officeart/2008/layout/VerticalCurvedList"/>
    <dgm:cxn modelId="{9804AB82-698B-4CD9-ABAB-166D93832FD6}" type="presParOf" srcId="{B4DF866C-2B1F-4823-9F12-33BCEC5D7201}" destId="{4E5BB5C5-9489-44A8-A9E4-F6AC8FB7B85E}" srcOrd="5" destOrd="0" presId="urn:microsoft.com/office/officeart/2008/layout/VerticalCurvedList"/>
    <dgm:cxn modelId="{04CD3DDB-C58D-4C5B-A42C-884B9F954995}" type="presParOf" srcId="{B4DF866C-2B1F-4823-9F12-33BCEC5D7201}" destId="{8C70FE73-A32D-4039-AEC3-0D344819D89A}" srcOrd="6" destOrd="0" presId="urn:microsoft.com/office/officeart/2008/layout/VerticalCurvedList"/>
    <dgm:cxn modelId="{67E54635-E762-4DBB-BD44-3C3533B2226F}" type="presParOf" srcId="{8C70FE73-A32D-4039-AEC3-0D344819D89A}" destId="{F44736DE-5C34-41DD-82C1-CC6945692535}" srcOrd="0" destOrd="0" presId="urn:microsoft.com/office/officeart/2008/layout/VerticalCurvedList"/>
    <dgm:cxn modelId="{EEACB478-434F-4CF3-8950-5245CDEB8DA5}" type="presParOf" srcId="{B4DF866C-2B1F-4823-9F12-33BCEC5D7201}" destId="{30A8B9ED-0336-4737-97B8-F977C52396DB}" srcOrd="7" destOrd="0" presId="urn:microsoft.com/office/officeart/2008/layout/VerticalCurvedList"/>
    <dgm:cxn modelId="{2038B57E-7F7B-4B65-8441-73E84F2C7589}" type="presParOf" srcId="{B4DF866C-2B1F-4823-9F12-33BCEC5D7201}" destId="{B05C721C-2529-4490-B1E9-BA261A0A028E}" srcOrd="8" destOrd="0" presId="urn:microsoft.com/office/officeart/2008/layout/VerticalCurvedList"/>
    <dgm:cxn modelId="{26470BE5-C41A-4FA7-A486-F891978FDCE0}" type="presParOf" srcId="{B05C721C-2529-4490-B1E9-BA261A0A028E}" destId="{7E9936BB-8326-4473-9342-C35B4986CE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i-FI"/>
        </a:p>
      </dgm:t>
    </dgm:pt>
    <dgm:pt modelId="{589A1838-35E9-4CCB-A490-A16103F77B7E}">
      <dgm:prSet custT="1"/>
      <dgm:spPr>
        <a:solidFill>
          <a:srgbClr val="94C120"/>
        </a:solidFill>
        <a:ln>
          <a:solidFill>
            <a:srgbClr val="94C120"/>
          </a:solidFill>
        </a:ln>
      </dgm:spPr>
      <dgm:t>
        <a:bodyPr spcFirstLastPara="0" vert="horz" wrap="square" lIns="868777" tIns="83820" rIns="83820" bIns="83820" numCol="1" spcCol="1270" anchor="ctr" anchorCtr="0"/>
        <a:lstStyle/>
        <a:p>
          <a:pPr algn="l"/>
          <a:r>
            <a:rPr lang="fi-FI" sz="2200" kern="1200" baseline="0" dirty="0">
              <a:solidFill>
                <a:schemeClr val="bg1"/>
              </a:solidFill>
              <a:latin typeface="+mn-lt"/>
            </a:rPr>
            <a:t>Edistää ympäristövastuutoimenpiteiden käyttöönottoa </a:t>
          </a:r>
          <a:r>
            <a:rPr lang="fi-FI" sz="2200" kern="1200" baseline="0" dirty="0" err="1">
              <a:solidFill>
                <a:schemeClr val="bg1"/>
              </a:solidFill>
              <a:latin typeface="+mn-lt"/>
            </a:rPr>
            <a:t>SRL:n</a:t>
          </a:r>
          <a:r>
            <a:rPr lang="fi-FI" sz="2200" kern="1200" baseline="0" dirty="0">
              <a:solidFill>
                <a:schemeClr val="bg1"/>
              </a:solidFill>
              <a:latin typeface="+mn-lt"/>
            </a:rPr>
            <a:t> jäsenyhteisöissä.</a:t>
          </a:r>
        </a:p>
      </dgm:t>
    </dgm:pt>
    <dgm:pt modelId="{D2CCD1B4-522B-468F-9D20-023308202333}" type="parTrans" cxnId="{56B5A828-0627-4B1E-9054-698D79029D99}">
      <dgm:prSet/>
      <dgm:spPr/>
      <dgm:t>
        <a:bodyPr/>
        <a:lstStyle/>
        <a:p>
          <a:endParaRPr lang="fi-FI"/>
        </a:p>
      </dgm:t>
    </dgm:pt>
    <dgm:pt modelId="{38AF428C-5B72-41F9-AD01-20A1384448D3}" type="sibTrans" cxnId="{56B5A828-0627-4B1E-9054-698D79029D99}">
      <dgm:prSet/>
      <dgm:spPr/>
      <dgm:t>
        <a:bodyPr/>
        <a:lstStyle/>
        <a:p>
          <a:endParaRPr lang="fi-FI"/>
        </a:p>
      </dgm:t>
    </dgm:pt>
    <dgm:pt modelId="{1F848C90-95A6-40C1-B80E-F011DAB205E8}">
      <dgm:prSet custT="1"/>
      <dgm:spPr>
        <a:solidFill>
          <a:srgbClr val="94C120"/>
        </a:solidFill>
      </dgm:spPr>
      <dgm:t>
        <a:bodyPr/>
        <a:lstStyle/>
        <a:p>
          <a:r>
            <a:rPr lang="fi-FI" sz="2200" kern="1200" baseline="0" dirty="0">
              <a:solidFill>
                <a:schemeClr val="bg1"/>
              </a:solidFill>
            </a:rPr>
            <a:t>Pienentää liiton toiminnasta johtuvia negatiivisia ympäristövaikutuksia.</a:t>
          </a:r>
        </a:p>
      </dgm:t>
    </dgm:pt>
    <dgm:pt modelId="{D030A196-F97D-4F0C-9017-1D1EBAE7B946}" type="parTrans" cxnId="{DF81DF35-E140-458F-8BAC-6B996EE50086}">
      <dgm:prSet/>
      <dgm:spPr/>
      <dgm:t>
        <a:bodyPr/>
        <a:lstStyle/>
        <a:p>
          <a:endParaRPr lang="fi-FI"/>
        </a:p>
      </dgm:t>
    </dgm:pt>
    <dgm:pt modelId="{CE415C09-BFC6-49D3-BEC1-AE85A96A1EFF}" type="sibTrans" cxnId="{DF81DF35-E140-458F-8BAC-6B996EE50086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94C120"/>
        </a:solidFill>
      </dgm:spPr>
      <dgm:t>
        <a:bodyPr/>
        <a:lstStyle/>
        <a:p>
          <a:pPr algn="ctr"/>
          <a:r>
            <a:rPr lang="fi-FI" sz="3600" b="1" baseline="0" dirty="0">
              <a:solidFill>
                <a:schemeClr val="bg1"/>
              </a:solidFill>
              <a:latin typeface="+mj-lt"/>
            </a:rPr>
            <a:t>TAVOITTEET 2025</a:t>
          </a:r>
        </a:p>
      </dgm:t>
    </dgm:pt>
    <dgm:pt modelId="{83EE5017-7A3A-4BCC-8E76-86F41D128D93}" type="sibTrans" cxnId="{38C2213D-4966-4676-A7BB-E840B407031F}">
      <dgm:prSet/>
      <dgm:spPr>
        <a:ln>
          <a:solidFill>
            <a:srgbClr val="94C120"/>
          </a:solidFill>
        </a:ln>
      </dgm:spPr>
      <dgm:t>
        <a:bodyPr/>
        <a:lstStyle/>
        <a:p>
          <a:endParaRPr lang="fi-FI" baseline="0">
            <a:solidFill>
              <a:srgbClr val="789E1A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ABC675AC-917D-4410-936D-574B57636CFE}">
      <dgm:prSet custT="1"/>
      <dgm:spPr>
        <a:solidFill>
          <a:srgbClr val="94C120"/>
        </a:solidFill>
      </dgm:spPr>
      <dgm:t>
        <a:bodyPr/>
        <a:lstStyle/>
        <a:p>
          <a:r>
            <a:rPr lang="fi-FI" sz="2200" kern="1200" baseline="0" dirty="0">
              <a:solidFill>
                <a:schemeClr val="bg1"/>
              </a:solidFill>
              <a:latin typeface="Calibri"/>
              <a:ea typeface="+mn-ea"/>
              <a:cs typeface="+mn-cs"/>
            </a:rPr>
            <a:t>Tehostaa ympäristöasioista</a:t>
          </a:r>
          <a:r>
            <a:rPr lang="fi-FI" sz="2200" kern="1200" baseline="0" dirty="0">
              <a:solidFill>
                <a:schemeClr val="bg1"/>
              </a:solidFill>
            </a:rPr>
            <a:t> viestimistä.</a:t>
          </a:r>
        </a:p>
      </dgm:t>
    </dgm:pt>
    <dgm:pt modelId="{C354C70B-7336-43D6-80E2-78EAB9410EB7}" type="sibTrans" cxnId="{4350D4A1-F8C0-4F18-8B9E-64DFA2108562}">
      <dgm:prSet/>
      <dgm:spPr/>
      <dgm:t>
        <a:bodyPr/>
        <a:lstStyle/>
        <a:p>
          <a:endParaRPr lang="fi-FI"/>
        </a:p>
      </dgm:t>
    </dgm:pt>
    <dgm:pt modelId="{D3A3C26F-E61E-4C02-AA4B-DE2C8DEE98F2}" type="parTrans" cxnId="{4350D4A1-F8C0-4F18-8B9E-64DFA2108562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 custLinFactNeighborX="-456" custLinFactNeighborY="-299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91141" custLinFactNeighborX="-1158" custLinFactNeighborY="2219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0788" custScaleY="99501" custLinFactNeighborX="-1566" custLinFactNeighborY="4533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2AE55769-0F97-461B-8F9F-F80AB3B004A6}" type="pres">
      <dgm:prSet presAssocID="{589A1838-35E9-4CCB-A490-A16103F77B7E}" presName="text_2" presStyleLbl="node1" presStyleIdx="1" presStyleCnt="4" custScaleX="96741" custLinFactNeighborX="-50" custLinFactNeighborY="-4116">
        <dgm:presLayoutVars>
          <dgm:bulletEnabled val="1"/>
        </dgm:presLayoutVars>
      </dgm:prSet>
      <dgm:spPr>
        <a:xfrm>
          <a:off x="1271170" y="2189043"/>
          <a:ext cx="7407981" cy="1094521"/>
        </a:xfrm>
        <a:prstGeom prst="rect">
          <a:avLst/>
        </a:prstGeom>
      </dgm:spPr>
    </dgm:pt>
    <dgm:pt modelId="{26AB0EEB-290D-4762-B1EC-C36A6EB190DE}" type="pres">
      <dgm:prSet presAssocID="{589A1838-35E9-4CCB-A490-A16103F77B7E}" presName="accent_2" presStyleCnt="0"/>
      <dgm:spPr/>
    </dgm:pt>
    <dgm:pt modelId="{E07BD563-4E12-47CC-9CE8-C2D5C5B1C471}" type="pres">
      <dgm:prSet presAssocID="{589A1838-35E9-4CCB-A490-A16103F77B7E}" presName="accentRepeatNode" presStyleLbl="solidFgAcc1" presStyleIdx="1" presStyleCnt="4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E42656D8-D979-41E9-8EB0-1CEDE3DEF9AC}" type="pres">
      <dgm:prSet presAssocID="{1F848C90-95A6-40C1-B80E-F011DAB205E8}" presName="text_3" presStyleLbl="node1" presStyleIdx="2" presStyleCnt="4" custScaleX="96407" custLinFactNeighborX="-173" custLinFactNeighborY="-6239">
        <dgm:presLayoutVars>
          <dgm:bulletEnabled val="1"/>
        </dgm:presLayoutVars>
      </dgm:prSet>
      <dgm:spPr/>
    </dgm:pt>
    <dgm:pt modelId="{ADD06000-F2D0-4B5C-8ADD-708D07A29146}" type="pres">
      <dgm:prSet presAssocID="{1F848C90-95A6-40C1-B80E-F011DAB205E8}" presName="accent_3" presStyleCnt="0"/>
      <dgm:spPr/>
    </dgm:pt>
    <dgm:pt modelId="{0E288FE7-4067-48A6-9AF9-3AB5284FF6AB}" type="pres">
      <dgm:prSet presAssocID="{1F848C90-95A6-40C1-B80E-F011DAB205E8}" presName="accentRepeatNode" presStyleLbl="solidFgAcc1" presStyleIdx="2" presStyleCnt="4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A7A914ED-70C6-4DFD-9D3D-43D91687732D}" type="pres">
      <dgm:prSet presAssocID="{ABC675AC-917D-4410-936D-574B57636CFE}" presName="text_4" presStyleLbl="node1" presStyleIdx="3" presStyleCnt="4" custScaleX="98770" custLinFactNeighborX="-1156" custLinFactNeighborY="-2614">
        <dgm:presLayoutVars>
          <dgm:bulletEnabled val="1"/>
        </dgm:presLayoutVars>
      </dgm:prSet>
      <dgm:spPr/>
    </dgm:pt>
    <dgm:pt modelId="{74E73C57-E2E3-4282-ACE1-B6DAFD224183}" type="pres">
      <dgm:prSet presAssocID="{ABC675AC-917D-4410-936D-574B57636CFE}" presName="accent_4" presStyleCnt="0"/>
      <dgm:spPr/>
    </dgm:pt>
    <dgm:pt modelId="{BED5866A-0431-4DEF-964D-1975BE6139A7}" type="pres">
      <dgm:prSet presAssocID="{ABC675AC-917D-4410-936D-574B57636CFE}" presName="accentRepeatNode" presStyleLbl="solidFgAcc1" presStyleIdx="3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56B5A828-0627-4B1E-9054-698D79029D99}" srcId="{88FAE57D-D39D-4068-90FD-0C0AD5CE3EBB}" destId="{589A1838-35E9-4CCB-A490-A16103F77B7E}" srcOrd="1" destOrd="0" parTransId="{D2CCD1B4-522B-468F-9D20-023308202333}" sibTransId="{38AF428C-5B72-41F9-AD01-20A1384448D3}"/>
    <dgm:cxn modelId="{DF81DF35-E140-458F-8BAC-6B996EE50086}" srcId="{88FAE57D-D39D-4068-90FD-0C0AD5CE3EBB}" destId="{1F848C90-95A6-40C1-B80E-F011DAB205E8}" srcOrd="2" destOrd="0" parTransId="{D030A196-F97D-4F0C-9017-1D1EBAE7B946}" sibTransId="{CE415C09-BFC6-49D3-BEC1-AE85A96A1EFF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9C39A69-F170-4490-BFCB-F242B5798B72}" type="presOf" srcId="{ABC675AC-917D-4410-936D-574B57636CFE}" destId="{A7A914ED-70C6-4DFD-9D3D-43D91687732D}" srcOrd="0" destOrd="0" presId="urn:microsoft.com/office/officeart/2008/layout/VerticalCurvedList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7309B69F-63B6-4F57-860C-F429E4765CEE}" type="presOf" srcId="{1F848C90-95A6-40C1-B80E-F011DAB205E8}" destId="{E42656D8-D979-41E9-8EB0-1CEDE3DEF9AC}" srcOrd="0" destOrd="0" presId="urn:microsoft.com/office/officeart/2008/layout/VerticalCurvedList"/>
    <dgm:cxn modelId="{4350D4A1-F8C0-4F18-8B9E-64DFA2108562}" srcId="{88FAE57D-D39D-4068-90FD-0C0AD5CE3EBB}" destId="{ABC675AC-917D-4410-936D-574B57636CFE}" srcOrd="3" destOrd="0" parTransId="{D3A3C26F-E61E-4C02-AA4B-DE2C8DEE98F2}" sibTransId="{C354C70B-7336-43D6-80E2-78EAB9410EB7}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BBA7FC6-BB2F-4F8B-9320-8C6A66B3F8CA}" type="presOf" srcId="{589A1838-35E9-4CCB-A490-A16103F77B7E}" destId="{2AE55769-0F97-461B-8F9F-F80AB3B004A6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19F1BD7C-F998-4D30-B6B0-EE5C1ED53802}" type="presParOf" srcId="{B4DF866C-2B1F-4823-9F12-33BCEC5D7201}" destId="{2AE55769-0F97-461B-8F9F-F80AB3B004A6}" srcOrd="3" destOrd="0" presId="urn:microsoft.com/office/officeart/2008/layout/VerticalCurvedList"/>
    <dgm:cxn modelId="{087348F8-C217-4EB1-A512-9BF489444F5D}" type="presParOf" srcId="{B4DF866C-2B1F-4823-9F12-33BCEC5D7201}" destId="{26AB0EEB-290D-4762-B1EC-C36A6EB190DE}" srcOrd="4" destOrd="0" presId="urn:microsoft.com/office/officeart/2008/layout/VerticalCurvedList"/>
    <dgm:cxn modelId="{BAA691AB-185F-4899-82FF-7BFDFD0ED07A}" type="presParOf" srcId="{26AB0EEB-290D-4762-B1EC-C36A6EB190DE}" destId="{E07BD563-4E12-47CC-9CE8-C2D5C5B1C471}" srcOrd="0" destOrd="0" presId="urn:microsoft.com/office/officeart/2008/layout/VerticalCurvedList"/>
    <dgm:cxn modelId="{B7F1400B-7723-45F6-B452-A19DB137BF3E}" type="presParOf" srcId="{B4DF866C-2B1F-4823-9F12-33BCEC5D7201}" destId="{E42656D8-D979-41E9-8EB0-1CEDE3DEF9AC}" srcOrd="5" destOrd="0" presId="urn:microsoft.com/office/officeart/2008/layout/VerticalCurvedList"/>
    <dgm:cxn modelId="{B1B99A61-99AD-442E-AA38-0BE5A60A5187}" type="presParOf" srcId="{B4DF866C-2B1F-4823-9F12-33BCEC5D7201}" destId="{ADD06000-F2D0-4B5C-8ADD-708D07A29146}" srcOrd="6" destOrd="0" presId="urn:microsoft.com/office/officeart/2008/layout/VerticalCurvedList"/>
    <dgm:cxn modelId="{139A8DD7-D369-4464-8C2A-97DA68A131F7}" type="presParOf" srcId="{ADD06000-F2D0-4B5C-8ADD-708D07A29146}" destId="{0E288FE7-4067-48A6-9AF9-3AB5284FF6AB}" srcOrd="0" destOrd="0" presId="urn:microsoft.com/office/officeart/2008/layout/VerticalCurvedList"/>
    <dgm:cxn modelId="{013FB9AB-1DA8-4012-AF1D-BE84959A7396}" type="presParOf" srcId="{B4DF866C-2B1F-4823-9F12-33BCEC5D7201}" destId="{A7A914ED-70C6-4DFD-9D3D-43D91687732D}" srcOrd="7" destOrd="0" presId="urn:microsoft.com/office/officeart/2008/layout/VerticalCurvedList"/>
    <dgm:cxn modelId="{6EAA694F-62E4-4981-B322-86387A9C7DB0}" type="presParOf" srcId="{B4DF866C-2B1F-4823-9F12-33BCEC5D7201}" destId="{74E73C57-E2E3-4282-ACE1-B6DAFD224183}" srcOrd="8" destOrd="0" presId="urn:microsoft.com/office/officeart/2008/layout/VerticalCurvedList"/>
    <dgm:cxn modelId="{A757CC00-CA5E-463B-AF96-347A7ADC8959}" type="presParOf" srcId="{74E73C57-E2E3-4282-ACE1-B6DAFD224183}" destId="{BED5866A-0431-4DEF-964D-1975BE6139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4C47BE9-8749-4784-82F3-07C4B18CF05F}">
      <dgm:prSet custT="1"/>
      <dgm:spPr>
        <a:solidFill>
          <a:srgbClr val="94C120"/>
        </a:solidFill>
        <a:ln>
          <a:solidFill>
            <a:srgbClr val="94C120"/>
          </a:solidFill>
        </a:ln>
      </dgm:spPr>
      <dgm:t>
        <a:bodyPr/>
        <a:lstStyle/>
        <a:p>
          <a:r>
            <a:rPr lang="fi-FI" sz="2000" kern="1200" baseline="0" dirty="0">
              <a:solidFill>
                <a:schemeClr val="bg1"/>
              </a:solidFill>
              <a:latin typeface="+mn-lt"/>
            </a:rPr>
            <a:t>Toteutetaan ydinorganisaatiossa WWF Green Office –ympäristöohjelmassa tarkemmin määriteltyjä toimenpiteitä.</a:t>
          </a:r>
        </a:p>
      </dgm:t>
    </dgm:pt>
    <dgm:pt modelId="{4C8229C2-B639-4E01-A9CE-5160B649CCB0}" type="parTrans" cxnId="{687C060C-C77D-4456-84F4-860F362423A8}">
      <dgm:prSet/>
      <dgm:spPr/>
      <dgm:t>
        <a:bodyPr/>
        <a:lstStyle/>
        <a:p>
          <a:endParaRPr lang="fi-FI"/>
        </a:p>
      </dgm:t>
    </dgm:pt>
    <dgm:pt modelId="{5CE1E608-A78B-4108-8F58-F0C6A308FA6C}" type="sibTrans" cxnId="{687C060C-C77D-4456-84F4-860F362423A8}">
      <dgm:prSet/>
      <dgm:spPr/>
      <dgm:t>
        <a:bodyPr/>
        <a:lstStyle/>
        <a:p>
          <a:endParaRPr lang="fi-FI"/>
        </a:p>
      </dgm:t>
    </dgm:pt>
    <dgm:pt modelId="{120377AB-4D58-400D-89F8-B1207EB1A1F3}">
      <dgm:prSet phldrT="[Teksti]" custT="1"/>
      <dgm:spPr>
        <a:solidFill>
          <a:srgbClr val="94C120"/>
        </a:solidFill>
        <a:ln>
          <a:solidFill>
            <a:srgbClr val="94C120"/>
          </a:solidFill>
        </a:ln>
      </dgm:spPr>
      <dgm:t>
        <a:bodyPr/>
        <a:lstStyle/>
        <a:p>
          <a:pPr algn="l"/>
          <a:r>
            <a:rPr lang="fi-FI" sz="18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Jatketaan sidosryhmien ja yhteistyökumppaneiden kanssa ympäristötoimenpiteiden kehittämistä hankkeiden avulla. </a:t>
          </a:r>
          <a:r>
            <a:rPr lang="fi-FI" sz="1800" kern="1200" baseline="0" dirty="0">
              <a:solidFill>
                <a:srgbClr val="FFFFFF"/>
              </a:solidFill>
              <a:latin typeface="+mn-lt"/>
              <a:ea typeface="+mn-ea"/>
              <a:cs typeface="+mn-cs"/>
            </a:rPr>
            <a:t> </a:t>
          </a:r>
        </a:p>
      </dgm:t>
    </dgm:pt>
    <dgm:pt modelId="{7D14B4E1-6791-4C9E-876A-B4F1A22CAA70}" type="parTrans" cxnId="{703ED9BE-C518-4D34-8717-1C12AE25E89F}">
      <dgm:prSet/>
      <dgm:spPr/>
      <dgm:t>
        <a:bodyPr/>
        <a:lstStyle/>
        <a:p>
          <a:endParaRPr lang="fi-FI"/>
        </a:p>
      </dgm:t>
    </dgm:pt>
    <dgm:pt modelId="{BD120FCE-7EFF-4156-B9BD-7B80C181B538}" type="sibTrans" cxnId="{703ED9BE-C518-4D34-8717-1C12AE25E89F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94C120"/>
        </a:solidFill>
        <a:ln>
          <a:solidFill>
            <a:srgbClr val="94C120"/>
          </a:solidFill>
        </a:ln>
      </dgm:spPr>
      <dgm:t>
        <a:bodyPr/>
        <a:lstStyle/>
        <a:p>
          <a:pPr algn="l"/>
          <a:r>
            <a:rPr lang="fi-FI" sz="2000" b="1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          </a:t>
          </a:r>
          <a:r>
            <a:rPr lang="fi-FI" sz="3600" b="1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TOIMENPITEET 2025</a:t>
          </a:r>
          <a:endParaRPr lang="fi-FI" sz="3600" b="1" baseline="0" dirty="0">
            <a:solidFill>
              <a:schemeClr val="bg1"/>
            </a:solidFill>
            <a:latin typeface="+mn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94C120"/>
          </a:solidFill>
        </a:ln>
      </dgm:spPr>
      <dgm:t>
        <a:bodyPr/>
        <a:lstStyle/>
        <a:p>
          <a:endParaRPr lang="fi-FI" sz="1800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AADF892B-3B92-4EAC-B5C6-F48708D95F31}">
      <dgm:prSet phldrT="[Teksti]" custT="1"/>
      <dgm:spPr>
        <a:solidFill>
          <a:srgbClr val="94C120"/>
        </a:solidFill>
        <a:ln>
          <a:solidFill>
            <a:srgbClr val="94C120"/>
          </a:solidFill>
        </a:ln>
      </dgm:spPr>
      <dgm:t>
        <a:bodyPr/>
        <a:lstStyle/>
        <a:p>
          <a:pPr algn="l"/>
          <a:r>
            <a:rPr lang="fi-FI" sz="1900" kern="1200" baseline="0" dirty="0">
              <a:solidFill>
                <a:srgbClr val="FFFFFF"/>
              </a:solidFill>
              <a:latin typeface="+mn-lt"/>
              <a:ea typeface="+mn-ea"/>
              <a:cs typeface="+mn-cs"/>
            </a:rPr>
            <a:t>Tuetaan jäsenyhteisöä ympäristöohjeistojen käyttöönotossa ja jatketaan niiden kehittämistä. </a:t>
          </a:r>
        </a:p>
      </dgm:t>
    </dgm:pt>
    <dgm:pt modelId="{4BF90197-6C0D-4B90-AFB2-4B6F710C4EF7}" type="parTrans" cxnId="{FB7BAEE9-B5E6-4B40-93F6-7684CFF0CC13}">
      <dgm:prSet/>
      <dgm:spPr/>
      <dgm:t>
        <a:bodyPr/>
        <a:lstStyle/>
        <a:p>
          <a:endParaRPr lang="fi-FI"/>
        </a:p>
      </dgm:t>
    </dgm:pt>
    <dgm:pt modelId="{3AB1DA2B-0CD0-405F-8391-C17CBA20955E}" type="sibTrans" cxnId="{FB7BAEE9-B5E6-4B40-93F6-7684CFF0CC13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 custLinFactNeighborY="-522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X="99997" custScaleY="132725" custLinFactNeighborX="-793" custLinFactNeighborY="1930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18916" custScaleY="118916" custLinFactNeighborX="-27" custLinFactNeighborY="-809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E841D7D-0D75-417B-9EB6-313DEFFED12E}" type="pres">
      <dgm:prSet presAssocID="{120377AB-4D58-400D-89F8-B1207EB1A1F3}" presName="text_2" presStyleLbl="node1" presStyleIdx="1" presStyleCnt="4">
        <dgm:presLayoutVars>
          <dgm:bulletEnabled val="1"/>
        </dgm:presLayoutVars>
      </dgm:prSet>
      <dgm:spPr/>
    </dgm:pt>
    <dgm:pt modelId="{1E1707CA-C160-4343-92D4-4ACFD4409ECE}" type="pres">
      <dgm:prSet presAssocID="{120377AB-4D58-400D-89F8-B1207EB1A1F3}" presName="accent_2" presStyleCnt="0"/>
      <dgm:spPr/>
    </dgm:pt>
    <dgm:pt modelId="{9D4CFBA4-7FFE-49E9-93E6-30EFA954FC7F}" type="pres">
      <dgm:prSet presAssocID="{120377AB-4D58-400D-89F8-B1207EB1A1F3}" presName="accentRepeatNode" presStyleLbl="solidFgAcc1" presStyleIdx="1" presStyleCnt="4" custLinFactNeighborX="7828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6ED50501-7F9C-44BC-807E-69FF3D913187}" type="pres">
      <dgm:prSet presAssocID="{AADF892B-3B92-4EAC-B5C6-F48708D95F31}" presName="text_3" presStyleLbl="node1" presStyleIdx="2" presStyleCnt="4">
        <dgm:presLayoutVars>
          <dgm:bulletEnabled val="1"/>
        </dgm:presLayoutVars>
      </dgm:prSet>
      <dgm:spPr/>
    </dgm:pt>
    <dgm:pt modelId="{24101334-072F-48B9-A34F-E8A74BDF7649}" type="pres">
      <dgm:prSet presAssocID="{AADF892B-3B92-4EAC-B5C6-F48708D95F31}" presName="accent_3" presStyleCnt="0"/>
      <dgm:spPr/>
    </dgm:pt>
    <dgm:pt modelId="{AF28CBF8-E811-4EAA-A51A-3B0F9AD10FDF}" type="pres">
      <dgm:prSet presAssocID="{AADF892B-3B92-4EAC-B5C6-F48708D95F31}" presName="accentRepeatNode" presStyleLbl="solidFgAcc1" presStyleIdx="2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F0CFBC70-9A0A-46C8-9698-0F80B815396A}" type="pres">
      <dgm:prSet presAssocID="{94C47BE9-8749-4784-82F3-07C4B18CF05F}" presName="text_4" presStyleLbl="node1" presStyleIdx="3" presStyleCnt="4">
        <dgm:presLayoutVars>
          <dgm:bulletEnabled val="1"/>
        </dgm:presLayoutVars>
      </dgm:prSet>
      <dgm:spPr/>
    </dgm:pt>
    <dgm:pt modelId="{80E1EAF2-D8B4-4A1B-AED6-553CBF90E94C}" type="pres">
      <dgm:prSet presAssocID="{94C47BE9-8749-4784-82F3-07C4B18CF05F}" presName="accent_4" presStyleCnt="0"/>
      <dgm:spPr/>
    </dgm:pt>
    <dgm:pt modelId="{34A3877A-E04D-42BD-8BA3-40F49C562389}" type="pres">
      <dgm:prSet presAssocID="{94C47BE9-8749-4784-82F3-07C4B18CF05F}" presName="accentRepeatNode" presStyleLbl="solidFgAcc1" presStyleIdx="3" presStyleCnt="4" custLinFactNeighborX="7828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687C060C-C77D-4456-84F4-860F362423A8}" srcId="{88FAE57D-D39D-4068-90FD-0C0AD5CE3EBB}" destId="{94C47BE9-8749-4784-82F3-07C4B18CF05F}" srcOrd="3" destOrd="0" parTransId="{4C8229C2-B639-4E01-A9CE-5160B649CCB0}" sibTransId="{5CE1E608-A78B-4108-8F58-F0C6A308FA6C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C4016343-95C9-4404-8874-5ED7217181A2}" type="presOf" srcId="{120377AB-4D58-400D-89F8-B1207EB1A1F3}" destId="{9E841D7D-0D75-417B-9EB6-313DEFFED12E}" srcOrd="0" destOrd="0" presId="urn:microsoft.com/office/officeart/2008/layout/VerticalCurvedList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B7DA419E-940C-4FB4-ABEC-A7AA7D16C95A}" type="presOf" srcId="{AADF892B-3B92-4EAC-B5C6-F48708D95F31}" destId="{6ED50501-7F9C-44BC-807E-69FF3D913187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03ED9BE-C518-4D34-8717-1C12AE25E89F}" srcId="{88FAE57D-D39D-4068-90FD-0C0AD5CE3EBB}" destId="{120377AB-4D58-400D-89F8-B1207EB1A1F3}" srcOrd="1" destOrd="0" parTransId="{7D14B4E1-6791-4C9E-876A-B4F1A22CAA70}" sibTransId="{BD120FCE-7EFF-4156-B9BD-7B80C181B538}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FB7BAEE9-B5E6-4B40-93F6-7684CFF0CC13}" srcId="{88FAE57D-D39D-4068-90FD-0C0AD5CE3EBB}" destId="{AADF892B-3B92-4EAC-B5C6-F48708D95F31}" srcOrd="2" destOrd="0" parTransId="{4BF90197-6C0D-4B90-AFB2-4B6F710C4EF7}" sibTransId="{3AB1DA2B-0CD0-405F-8391-C17CBA20955E}"/>
    <dgm:cxn modelId="{EE1A82FB-2C48-40FC-88D6-E18D1B04AA43}" type="presOf" srcId="{94C47BE9-8749-4784-82F3-07C4B18CF05F}" destId="{F0CFBC70-9A0A-46C8-9698-0F80B815396A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6FDF0971-BE6E-40F9-BD1E-9F8C475A6D0B}" type="presParOf" srcId="{B4DF866C-2B1F-4823-9F12-33BCEC5D7201}" destId="{9E841D7D-0D75-417B-9EB6-313DEFFED12E}" srcOrd="3" destOrd="0" presId="urn:microsoft.com/office/officeart/2008/layout/VerticalCurvedList"/>
    <dgm:cxn modelId="{1A3C8B39-D929-4537-AD32-E5C1D2C1475A}" type="presParOf" srcId="{B4DF866C-2B1F-4823-9F12-33BCEC5D7201}" destId="{1E1707CA-C160-4343-92D4-4ACFD4409ECE}" srcOrd="4" destOrd="0" presId="urn:microsoft.com/office/officeart/2008/layout/VerticalCurvedList"/>
    <dgm:cxn modelId="{0D958527-5217-4694-96E3-BCE1B41BE29A}" type="presParOf" srcId="{1E1707CA-C160-4343-92D4-4ACFD4409ECE}" destId="{9D4CFBA4-7FFE-49E9-93E6-30EFA954FC7F}" srcOrd="0" destOrd="0" presId="urn:microsoft.com/office/officeart/2008/layout/VerticalCurvedList"/>
    <dgm:cxn modelId="{4CFDA836-6352-43A9-96CB-98EDF52D2C70}" type="presParOf" srcId="{B4DF866C-2B1F-4823-9F12-33BCEC5D7201}" destId="{6ED50501-7F9C-44BC-807E-69FF3D913187}" srcOrd="5" destOrd="0" presId="urn:microsoft.com/office/officeart/2008/layout/VerticalCurvedList"/>
    <dgm:cxn modelId="{D183FA83-0265-464C-844B-EA10102EDFF1}" type="presParOf" srcId="{B4DF866C-2B1F-4823-9F12-33BCEC5D7201}" destId="{24101334-072F-48B9-A34F-E8A74BDF7649}" srcOrd="6" destOrd="0" presId="urn:microsoft.com/office/officeart/2008/layout/VerticalCurvedList"/>
    <dgm:cxn modelId="{82729465-8DCB-4430-A6AC-93568EF3BC8C}" type="presParOf" srcId="{24101334-072F-48B9-A34F-E8A74BDF7649}" destId="{AF28CBF8-E811-4EAA-A51A-3B0F9AD10FDF}" srcOrd="0" destOrd="0" presId="urn:microsoft.com/office/officeart/2008/layout/VerticalCurvedList"/>
    <dgm:cxn modelId="{7FEC5A84-530F-45FA-A057-DF0732021923}" type="presParOf" srcId="{B4DF866C-2B1F-4823-9F12-33BCEC5D7201}" destId="{F0CFBC70-9A0A-46C8-9698-0F80B815396A}" srcOrd="7" destOrd="0" presId="urn:microsoft.com/office/officeart/2008/layout/VerticalCurvedList"/>
    <dgm:cxn modelId="{935B415E-9A25-446A-AE95-9E8C1B3044BB}" type="presParOf" srcId="{B4DF866C-2B1F-4823-9F12-33BCEC5D7201}" destId="{80E1EAF2-D8B4-4A1B-AED6-553CBF90E94C}" srcOrd="8" destOrd="0" presId="urn:microsoft.com/office/officeart/2008/layout/VerticalCurvedList"/>
    <dgm:cxn modelId="{6602AD8D-68EE-4E97-A0F8-8A170581439B}" type="presParOf" srcId="{80E1EAF2-D8B4-4A1B-AED6-553CBF90E94C}" destId="{34A3877A-E04D-42BD-8BA3-40F49C5623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19A8A5-DD05-462B-AF55-F41AFA01F86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E26AD66-C5A7-486A-859E-6975726382A6}">
      <dgm:prSet phldrT="[Teksti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39200"/>
        </a:solidFill>
        <a:ln>
          <a:noFill/>
        </a:ln>
      </dgm:spPr>
      <dgm:t>
        <a:bodyPr/>
        <a:lstStyle/>
        <a:p>
          <a:pPr algn="l" rtl="0"/>
          <a:r>
            <a:rPr lang="fi-FI" sz="33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 </a:t>
          </a:r>
          <a:r>
            <a:rPr lang="fi-FI" sz="3600" b="1" dirty="0">
              <a:solidFill>
                <a:schemeClr val="bg1"/>
              </a:solidFill>
              <a:ea typeface="+mn-ea"/>
              <a:cs typeface="+mn-cs"/>
            </a:rPr>
            <a:t>HEVOSEN RINNALLA</a:t>
          </a:r>
          <a:endParaRPr lang="fi-FI" sz="3600" b="1" dirty="0">
            <a:solidFill>
              <a:schemeClr val="bg1"/>
            </a:solidFill>
          </a:endParaRPr>
        </a:p>
      </dgm:t>
    </dgm:pt>
    <dgm:pt modelId="{73F5C979-CD7B-4BD5-9B1F-BC6A39CBBF52}" type="parTrans" cxnId="{5BD3ECFF-04F9-4B6E-991F-0F6411E00280}">
      <dgm:prSet/>
      <dgm:spPr/>
      <dgm:t>
        <a:bodyPr/>
        <a:lstStyle/>
        <a:p>
          <a:endParaRPr lang="fi-FI"/>
        </a:p>
      </dgm:t>
    </dgm:pt>
    <dgm:pt modelId="{8BD5037B-E426-4111-A96E-30D5690E92B1}" type="sibTrans" cxnId="{5BD3ECFF-04F9-4B6E-991F-0F6411E00280}">
      <dgm:prSet/>
      <dgm:spPr>
        <a:ln>
          <a:noFill/>
        </a:ln>
      </dgm:spPr>
      <dgm:t>
        <a:bodyPr/>
        <a:lstStyle/>
        <a:p>
          <a:endParaRPr lang="fi-FI" b="0">
            <a:solidFill>
              <a:schemeClr val="bg1"/>
            </a:solidFill>
          </a:endParaRPr>
        </a:p>
      </dgm:t>
    </dgm:pt>
    <dgm:pt modelId="{4A278849-091A-449F-B716-3D4EB72EDB95}">
      <dgm:prSet custT="1"/>
      <dgm:spPr>
        <a:solidFill>
          <a:srgbClr val="F39200"/>
        </a:solidFill>
        <a:ln>
          <a:noFill/>
        </a:ln>
      </dgm:spPr>
      <dgm:t>
        <a:bodyPr/>
        <a:lstStyle/>
        <a:p>
          <a:pPr rtl="0"/>
          <a:r>
            <a:rPr lang="fi-FI" sz="25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Edistetään</a:t>
          </a:r>
          <a:r>
            <a:rPr lang="fi-FI" sz="2500" b="0" dirty="0">
              <a:solidFill>
                <a:schemeClr val="bg1"/>
              </a:solidFill>
              <a:ea typeface="+mn-ea"/>
              <a:cs typeface="+mn-cs"/>
            </a:rPr>
            <a:t> hevosen </a:t>
          </a:r>
          <a:r>
            <a:rPr lang="fi-FI" sz="25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hyvinvointia</a:t>
          </a:r>
          <a:r>
            <a:rPr lang="fi-FI" sz="2500" b="0" dirty="0">
              <a:solidFill>
                <a:schemeClr val="bg1"/>
              </a:solidFill>
              <a:ea typeface="+mn-ea"/>
              <a:cs typeface="+mn-cs"/>
            </a:rPr>
            <a:t> kaikessa liiton toiminnassa.</a:t>
          </a:r>
        </a:p>
      </dgm:t>
    </dgm:pt>
    <dgm:pt modelId="{AFFE33D6-823B-455B-B2AB-3224CFC98360}" type="parTrans" cxnId="{765A9863-F514-46E1-9BD5-74C405662127}">
      <dgm:prSet/>
      <dgm:spPr/>
      <dgm:t>
        <a:bodyPr/>
        <a:lstStyle/>
        <a:p>
          <a:endParaRPr lang="fi-FI"/>
        </a:p>
      </dgm:t>
    </dgm:pt>
    <dgm:pt modelId="{0EFBA1D3-9BAE-41A2-BB13-750799D291EC}" type="sibTrans" cxnId="{765A9863-F514-46E1-9BD5-74C405662127}">
      <dgm:prSet/>
      <dgm:spPr/>
      <dgm:t>
        <a:bodyPr/>
        <a:lstStyle/>
        <a:p>
          <a:endParaRPr lang="fi-FI"/>
        </a:p>
      </dgm:t>
    </dgm:pt>
    <dgm:pt modelId="{B65A37A6-0C28-4EDA-8382-F7BC3F51A977}">
      <dgm:prSet custT="1"/>
      <dgm:spPr>
        <a:solidFill>
          <a:srgbClr val="F39200"/>
        </a:solidFill>
        <a:ln>
          <a:noFill/>
        </a:ln>
      </dgm:spPr>
      <dgm:t>
        <a:bodyPr/>
        <a:lstStyle/>
        <a:p>
          <a:r>
            <a:rPr lang="fi-FI" sz="25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Lisätään</a:t>
          </a:r>
          <a:r>
            <a:rPr lang="fi-FI" sz="2500" b="0" dirty="0">
              <a:solidFill>
                <a:schemeClr val="bg1"/>
              </a:solidFill>
              <a:ea typeface="+mn-ea"/>
              <a:cs typeface="+mn-cs"/>
            </a:rPr>
            <a:t> ihmisten tietoisuutta hevosen hyvinvointiin liittyvistä tekijöistä.</a:t>
          </a:r>
        </a:p>
      </dgm:t>
    </dgm:pt>
    <dgm:pt modelId="{A4047066-1932-4DBE-9F1C-05B1B29F2D17}" type="parTrans" cxnId="{666471FF-A688-4A07-806B-1B6B9420CC6B}">
      <dgm:prSet/>
      <dgm:spPr/>
      <dgm:t>
        <a:bodyPr/>
        <a:lstStyle/>
        <a:p>
          <a:endParaRPr lang="fi-FI"/>
        </a:p>
      </dgm:t>
    </dgm:pt>
    <dgm:pt modelId="{712DDE25-A599-4233-8B16-7E84C3410200}" type="sibTrans" cxnId="{666471FF-A688-4A07-806B-1B6B9420CC6B}">
      <dgm:prSet/>
      <dgm:spPr/>
      <dgm:t>
        <a:bodyPr/>
        <a:lstStyle/>
        <a:p>
          <a:endParaRPr lang="fi-FI"/>
        </a:p>
      </dgm:t>
    </dgm:pt>
    <dgm:pt modelId="{56243DB0-A819-465C-BEC6-31CEC7C554C4}" type="pres">
      <dgm:prSet presAssocID="{F319A8A5-DD05-462B-AF55-F41AFA01F861}" presName="Name0" presStyleCnt="0">
        <dgm:presLayoutVars>
          <dgm:chMax val="7"/>
          <dgm:chPref val="7"/>
          <dgm:dir/>
        </dgm:presLayoutVars>
      </dgm:prSet>
      <dgm:spPr/>
    </dgm:pt>
    <dgm:pt modelId="{EF380491-621D-4814-8E81-01B7ADB8CDCE}" type="pres">
      <dgm:prSet presAssocID="{F319A8A5-DD05-462B-AF55-F41AFA01F861}" presName="Name1" presStyleCnt="0"/>
      <dgm:spPr/>
    </dgm:pt>
    <dgm:pt modelId="{BB3EEC9C-8877-43FA-8907-69DE7838DAB6}" type="pres">
      <dgm:prSet presAssocID="{F319A8A5-DD05-462B-AF55-F41AFA01F861}" presName="cycle" presStyleCnt="0"/>
      <dgm:spPr/>
    </dgm:pt>
    <dgm:pt modelId="{698A9616-FF40-4E46-81EE-B6DC6243E3D0}" type="pres">
      <dgm:prSet presAssocID="{F319A8A5-DD05-462B-AF55-F41AFA01F861}" presName="srcNode" presStyleLbl="node1" presStyleIdx="0" presStyleCnt="3"/>
      <dgm:spPr/>
    </dgm:pt>
    <dgm:pt modelId="{C8D2A2AD-66DE-472B-9E4E-3E9DCC997564}" type="pres">
      <dgm:prSet presAssocID="{F319A8A5-DD05-462B-AF55-F41AFA01F861}" presName="conn" presStyleLbl="parChTrans1D2" presStyleIdx="0" presStyleCnt="1"/>
      <dgm:spPr/>
    </dgm:pt>
    <dgm:pt modelId="{00BA35AF-351E-4E10-85A0-0AFE2B8F96A3}" type="pres">
      <dgm:prSet presAssocID="{F319A8A5-DD05-462B-AF55-F41AFA01F861}" presName="extraNode" presStyleLbl="node1" presStyleIdx="0" presStyleCnt="3"/>
      <dgm:spPr/>
    </dgm:pt>
    <dgm:pt modelId="{CB0F7459-3EBE-49EB-8A9C-E6172BA08A28}" type="pres">
      <dgm:prSet presAssocID="{F319A8A5-DD05-462B-AF55-F41AFA01F861}" presName="dstNode" presStyleLbl="node1" presStyleIdx="0" presStyleCnt="3"/>
      <dgm:spPr/>
    </dgm:pt>
    <dgm:pt modelId="{4F390B5D-0DD2-4DE3-9080-B005B18B6110}" type="pres">
      <dgm:prSet presAssocID="{EE26AD66-C5A7-486A-859E-6975726382A6}" presName="text_1" presStyleLbl="node1" presStyleIdx="0" presStyleCnt="3" custLinFactNeighborX="271" custLinFactNeighborY="-959">
        <dgm:presLayoutVars>
          <dgm:bulletEnabled val="1"/>
        </dgm:presLayoutVars>
      </dgm:prSet>
      <dgm:spPr/>
    </dgm:pt>
    <dgm:pt modelId="{8A73ECD8-89E4-4809-8B32-4C6DEFB19AC3}" type="pres">
      <dgm:prSet presAssocID="{EE26AD66-C5A7-486A-859E-6975726382A6}" presName="accent_1" presStyleCnt="0"/>
      <dgm:spPr/>
    </dgm:pt>
    <dgm:pt modelId="{46A32086-38ED-4E21-B7EC-BBF25AA4860F}" type="pres">
      <dgm:prSet presAssocID="{EE26AD66-C5A7-486A-859E-6975726382A6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AFE12AF9-136E-4719-B909-828C8AB3D156}" type="pres">
      <dgm:prSet presAssocID="{4A278849-091A-449F-B716-3D4EB72EDB95}" presName="text_2" presStyleLbl="node1" presStyleIdx="1" presStyleCnt="3" custLinFactNeighborX="-903" custLinFactNeighborY="-1471">
        <dgm:presLayoutVars>
          <dgm:bulletEnabled val="1"/>
        </dgm:presLayoutVars>
      </dgm:prSet>
      <dgm:spPr/>
    </dgm:pt>
    <dgm:pt modelId="{287A23DE-AE53-490E-BCD3-13F8423DDB25}" type="pres">
      <dgm:prSet presAssocID="{4A278849-091A-449F-B716-3D4EB72EDB95}" presName="accent_2" presStyleCnt="0"/>
      <dgm:spPr/>
    </dgm:pt>
    <dgm:pt modelId="{1D4B2962-6458-4AF8-9963-500EBA4C398D}" type="pres">
      <dgm:prSet presAssocID="{4A278849-091A-449F-B716-3D4EB72EDB95}" presName="accentRepeatNode" presStyleLbl="solidFgAcc1" presStyleIdx="1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FFB8C907-F13D-4320-9011-8EB226BCBA83}" type="pres">
      <dgm:prSet presAssocID="{B65A37A6-0C28-4EDA-8382-F7BC3F51A977}" presName="text_3" presStyleLbl="node1" presStyleIdx="2" presStyleCnt="3">
        <dgm:presLayoutVars>
          <dgm:bulletEnabled val="1"/>
        </dgm:presLayoutVars>
      </dgm:prSet>
      <dgm:spPr/>
    </dgm:pt>
    <dgm:pt modelId="{A8363F62-18D0-45C0-BE4D-80BFE068E432}" type="pres">
      <dgm:prSet presAssocID="{B65A37A6-0C28-4EDA-8382-F7BC3F51A977}" presName="accent_3" presStyleCnt="0"/>
      <dgm:spPr/>
    </dgm:pt>
    <dgm:pt modelId="{719F89FD-E383-4D4D-A17A-2094239DD9FA}" type="pres">
      <dgm:prSet presAssocID="{B65A37A6-0C28-4EDA-8382-F7BC3F51A977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B955190A-F943-4F6B-9E1D-FD5B2AF5B09A}" type="presOf" srcId="{8BD5037B-E426-4111-A96E-30D5690E92B1}" destId="{C8D2A2AD-66DE-472B-9E4E-3E9DCC997564}" srcOrd="0" destOrd="0" presId="urn:microsoft.com/office/officeart/2008/layout/VerticalCurvedList"/>
    <dgm:cxn modelId="{BD4E6729-8153-43FE-8B05-398FBD7B97EF}" type="presOf" srcId="{B65A37A6-0C28-4EDA-8382-F7BC3F51A977}" destId="{FFB8C907-F13D-4320-9011-8EB226BCBA83}" srcOrd="0" destOrd="0" presId="urn:microsoft.com/office/officeart/2008/layout/VerticalCurvedList"/>
    <dgm:cxn modelId="{765A9863-F514-46E1-9BD5-74C405662127}" srcId="{F319A8A5-DD05-462B-AF55-F41AFA01F861}" destId="{4A278849-091A-449F-B716-3D4EB72EDB95}" srcOrd="1" destOrd="0" parTransId="{AFFE33D6-823B-455B-B2AB-3224CFC98360}" sibTransId="{0EFBA1D3-9BAE-41A2-BB13-750799D291EC}"/>
    <dgm:cxn modelId="{E0A28ECD-3274-458F-9BB6-00C00667A1DF}" type="presOf" srcId="{4A278849-091A-449F-B716-3D4EB72EDB95}" destId="{AFE12AF9-136E-4719-B909-828C8AB3D156}" srcOrd="0" destOrd="0" presId="urn:microsoft.com/office/officeart/2008/layout/VerticalCurvedList"/>
    <dgm:cxn modelId="{45204EE5-8206-4B8B-822A-98886FC690C8}" type="presOf" srcId="{EE26AD66-C5A7-486A-859E-6975726382A6}" destId="{4F390B5D-0DD2-4DE3-9080-B005B18B6110}" srcOrd="0" destOrd="0" presId="urn:microsoft.com/office/officeart/2008/layout/VerticalCurvedList"/>
    <dgm:cxn modelId="{036F12F9-CA25-44AD-BDD6-492852DFDDF5}" type="presOf" srcId="{F319A8A5-DD05-462B-AF55-F41AFA01F861}" destId="{56243DB0-A819-465C-BEC6-31CEC7C554C4}" srcOrd="0" destOrd="0" presId="urn:microsoft.com/office/officeart/2008/layout/VerticalCurvedList"/>
    <dgm:cxn modelId="{666471FF-A688-4A07-806B-1B6B9420CC6B}" srcId="{F319A8A5-DD05-462B-AF55-F41AFA01F861}" destId="{B65A37A6-0C28-4EDA-8382-F7BC3F51A977}" srcOrd="2" destOrd="0" parTransId="{A4047066-1932-4DBE-9F1C-05B1B29F2D17}" sibTransId="{712DDE25-A599-4233-8B16-7E84C3410200}"/>
    <dgm:cxn modelId="{5BD3ECFF-04F9-4B6E-991F-0F6411E00280}" srcId="{F319A8A5-DD05-462B-AF55-F41AFA01F861}" destId="{EE26AD66-C5A7-486A-859E-6975726382A6}" srcOrd="0" destOrd="0" parTransId="{73F5C979-CD7B-4BD5-9B1F-BC6A39CBBF52}" sibTransId="{8BD5037B-E426-4111-A96E-30D5690E92B1}"/>
    <dgm:cxn modelId="{A6410D4F-8F26-4AF8-BB77-8918240777F7}" type="presParOf" srcId="{56243DB0-A819-465C-BEC6-31CEC7C554C4}" destId="{EF380491-621D-4814-8E81-01B7ADB8CDCE}" srcOrd="0" destOrd="0" presId="urn:microsoft.com/office/officeart/2008/layout/VerticalCurvedList"/>
    <dgm:cxn modelId="{68C31424-7E6B-4315-9F9C-22794F41A2CA}" type="presParOf" srcId="{EF380491-621D-4814-8E81-01B7ADB8CDCE}" destId="{BB3EEC9C-8877-43FA-8907-69DE7838DAB6}" srcOrd="0" destOrd="0" presId="urn:microsoft.com/office/officeart/2008/layout/VerticalCurvedList"/>
    <dgm:cxn modelId="{070539C6-AD32-4BC8-A6A3-DC87B2A043A7}" type="presParOf" srcId="{BB3EEC9C-8877-43FA-8907-69DE7838DAB6}" destId="{698A9616-FF40-4E46-81EE-B6DC6243E3D0}" srcOrd="0" destOrd="0" presId="urn:microsoft.com/office/officeart/2008/layout/VerticalCurvedList"/>
    <dgm:cxn modelId="{B01C646E-B864-4521-A5C2-9A3A7B41196C}" type="presParOf" srcId="{BB3EEC9C-8877-43FA-8907-69DE7838DAB6}" destId="{C8D2A2AD-66DE-472B-9E4E-3E9DCC997564}" srcOrd="1" destOrd="0" presId="urn:microsoft.com/office/officeart/2008/layout/VerticalCurvedList"/>
    <dgm:cxn modelId="{ACC0B78D-3409-4855-BA14-A93FB068879B}" type="presParOf" srcId="{BB3EEC9C-8877-43FA-8907-69DE7838DAB6}" destId="{00BA35AF-351E-4E10-85A0-0AFE2B8F96A3}" srcOrd="2" destOrd="0" presId="urn:microsoft.com/office/officeart/2008/layout/VerticalCurvedList"/>
    <dgm:cxn modelId="{412B33A5-0929-4996-AB80-3FB36E594BD4}" type="presParOf" srcId="{BB3EEC9C-8877-43FA-8907-69DE7838DAB6}" destId="{CB0F7459-3EBE-49EB-8A9C-E6172BA08A28}" srcOrd="3" destOrd="0" presId="urn:microsoft.com/office/officeart/2008/layout/VerticalCurvedList"/>
    <dgm:cxn modelId="{29D151BA-CC33-4C9D-A1EE-E29CCC5C459D}" type="presParOf" srcId="{EF380491-621D-4814-8E81-01B7ADB8CDCE}" destId="{4F390B5D-0DD2-4DE3-9080-B005B18B6110}" srcOrd="1" destOrd="0" presId="urn:microsoft.com/office/officeart/2008/layout/VerticalCurvedList"/>
    <dgm:cxn modelId="{A55C0F84-2CF7-47E6-AE03-598004AE8E7F}" type="presParOf" srcId="{EF380491-621D-4814-8E81-01B7ADB8CDCE}" destId="{8A73ECD8-89E4-4809-8B32-4C6DEFB19AC3}" srcOrd="2" destOrd="0" presId="urn:microsoft.com/office/officeart/2008/layout/VerticalCurvedList"/>
    <dgm:cxn modelId="{D886B7A7-40CD-42B1-A7D7-380098A4E6BB}" type="presParOf" srcId="{8A73ECD8-89E4-4809-8B32-4C6DEFB19AC3}" destId="{46A32086-38ED-4E21-B7EC-BBF25AA4860F}" srcOrd="0" destOrd="0" presId="urn:microsoft.com/office/officeart/2008/layout/VerticalCurvedList"/>
    <dgm:cxn modelId="{1D58D988-0776-491C-97F1-0387FCA0BEBB}" type="presParOf" srcId="{EF380491-621D-4814-8E81-01B7ADB8CDCE}" destId="{AFE12AF9-136E-4719-B909-828C8AB3D156}" srcOrd="3" destOrd="0" presId="urn:microsoft.com/office/officeart/2008/layout/VerticalCurvedList"/>
    <dgm:cxn modelId="{D3C81859-CB6A-412D-BE44-0D718DECB2EE}" type="presParOf" srcId="{EF380491-621D-4814-8E81-01B7ADB8CDCE}" destId="{287A23DE-AE53-490E-BCD3-13F8423DDB25}" srcOrd="4" destOrd="0" presId="urn:microsoft.com/office/officeart/2008/layout/VerticalCurvedList"/>
    <dgm:cxn modelId="{9FE5F246-0CD2-4C68-82F2-83C0B73BFDFD}" type="presParOf" srcId="{287A23DE-AE53-490E-BCD3-13F8423DDB25}" destId="{1D4B2962-6458-4AF8-9963-500EBA4C398D}" srcOrd="0" destOrd="0" presId="urn:microsoft.com/office/officeart/2008/layout/VerticalCurvedList"/>
    <dgm:cxn modelId="{5BF77210-8556-42A5-A4C2-6EAF054C6426}" type="presParOf" srcId="{EF380491-621D-4814-8E81-01B7ADB8CDCE}" destId="{FFB8C907-F13D-4320-9011-8EB226BCBA83}" srcOrd="5" destOrd="0" presId="urn:microsoft.com/office/officeart/2008/layout/VerticalCurvedList"/>
    <dgm:cxn modelId="{3DBBDA12-AA08-4461-8ED7-C0730DB1EA46}" type="presParOf" srcId="{EF380491-621D-4814-8E81-01B7ADB8CDCE}" destId="{A8363F62-18D0-45C0-BE4D-80BFE068E432}" srcOrd="6" destOrd="0" presId="urn:microsoft.com/office/officeart/2008/layout/VerticalCurvedList"/>
    <dgm:cxn modelId="{78442FBE-F953-44E6-8D3C-F6F16A94A838}" type="presParOf" srcId="{A8363F62-18D0-45C0-BE4D-80BFE068E432}" destId="{719F89FD-E383-4D4D-A17A-2094239DD9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38F00"/>
        </a:solidFill>
        <a:ln>
          <a:noFill/>
        </a:ln>
      </dgm:spPr>
      <dgm:t>
        <a:bodyPr/>
        <a:lstStyle/>
        <a:p>
          <a:pPr algn="l" rtl="0"/>
          <a:r>
            <a:rPr lang="fi-FI" sz="3600" b="1" baseline="0" dirty="0">
              <a:latin typeface="+mj-lt"/>
              <a:cs typeface="Calibri Light"/>
            </a:rPr>
            <a:t>         TAVOITTEET 2025</a:t>
          </a:r>
        </a:p>
      </dgm:t>
    </dgm:pt>
    <dgm:pt modelId="{83EE5017-7A3A-4BCC-8E76-86F41D128D93}" type="sibTrans" cxnId="{38C2213D-4966-4676-A7BB-E840B407031F}">
      <dgm:prSet/>
      <dgm:spPr>
        <a:ln>
          <a:solidFill>
            <a:srgbClr val="F39200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3FC36183-BB32-4DDB-9796-12D0A167B3C2}">
      <dgm:prSet custT="1"/>
      <dgm:spPr>
        <a:solidFill>
          <a:srgbClr val="F38F00"/>
        </a:solidFill>
      </dgm:spPr>
      <dgm:t>
        <a:bodyPr/>
        <a:lstStyle/>
        <a:p>
          <a:pPr rtl="0"/>
          <a:r>
            <a:rPr lang="fi-FI" sz="2000" baseline="0" dirty="0">
              <a:latin typeface="Calibri"/>
              <a:ea typeface="+mn-ea"/>
              <a:cs typeface="Calibri"/>
            </a:rPr>
            <a:t>Osallistua vahvasti ja ennakoivasti hevosalaa koskevaan edunvalvontakeskusteluun. </a:t>
          </a:r>
          <a:endParaRPr lang="fi-FI" sz="2000" baseline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8B0738-7F53-4952-BD52-B9ACA20F9258}" type="parTrans" cxnId="{80E59AF7-8EE4-493F-A3AE-8E78177990D8}">
      <dgm:prSet/>
      <dgm:spPr/>
      <dgm:t>
        <a:bodyPr/>
        <a:lstStyle/>
        <a:p>
          <a:endParaRPr lang="fi-FI"/>
        </a:p>
      </dgm:t>
    </dgm:pt>
    <dgm:pt modelId="{8D856C10-0AE5-427A-87B0-EBDB16BEF650}" type="sibTrans" cxnId="{80E59AF7-8EE4-493F-A3AE-8E78177990D8}">
      <dgm:prSet/>
      <dgm:spPr/>
      <dgm:t>
        <a:bodyPr/>
        <a:lstStyle/>
        <a:p>
          <a:endParaRPr lang="fi-FI"/>
        </a:p>
      </dgm:t>
    </dgm:pt>
    <dgm:pt modelId="{EF807B57-3142-4D8E-A751-95ABE0FA91C1}">
      <dgm:prSet custT="1"/>
      <dgm:spPr>
        <a:solidFill>
          <a:srgbClr val="F38F00"/>
        </a:solidFill>
      </dgm:spPr>
      <dgm:t>
        <a:bodyPr/>
        <a:lstStyle/>
        <a:p>
          <a:pPr rtl="0"/>
          <a:r>
            <a:rPr lang="fi-FI" sz="2000" kern="1200" baseline="0" dirty="0">
              <a:latin typeface="Calibri"/>
              <a:cs typeface="Calibri"/>
            </a:rPr>
            <a:t>Varmistaa kilpailusääntöjen ja toimintaohjeiden ajantasaisuus hevosen hyvinvoinnin osalta.</a:t>
          </a:r>
          <a:endParaRPr lang="fi-FI" sz="2000" baseline="0" dirty="0">
            <a:latin typeface="Calibri"/>
            <a:cs typeface="Calibri"/>
          </a:endParaRPr>
        </a:p>
      </dgm:t>
    </dgm:pt>
    <dgm:pt modelId="{D6B129E6-7D0B-47EC-8F59-739A79B66E47}" type="parTrans" cxnId="{73FE166F-8BAF-440A-8100-0B3C363E0D89}">
      <dgm:prSet/>
      <dgm:spPr/>
      <dgm:t>
        <a:bodyPr/>
        <a:lstStyle/>
        <a:p>
          <a:endParaRPr lang="fi-FI"/>
        </a:p>
      </dgm:t>
    </dgm:pt>
    <dgm:pt modelId="{680D5132-ED55-4D83-80EC-8C34F773B3F8}" type="sibTrans" cxnId="{73FE166F-8BAF-440A-8100-0B3C363E0D89}">
      <dgm:prSet/>
      <dgm:spPr/>
      <dgm:t>
        <a:bodyPr/>
        <a:lstStyle/>
        <a:p>
          <a:endParaRPr lang="fi-FI"/>
        </a:p>
      </dgm:t>
    </dgm:pt>
    <dgm:pt modelId="{DA47C6C1-ACC2-40E0-9C61-670B49EFDD04}">
      <dgm:prSet custT="1"/>
      <dgm:spPr>
        <a:solidFill>
          <a:srgbClr val="F38F00"/>
        </a:solidFill>
      </dgm:spPr>
      <dgm:t>
        <a:bodyPr/>
        <a:lstStyle/>
        <a:p>
          <a:r>
            <a:rPr lang="fi-FI" sz="2000" baseline="0" dirty="0">
              <a:latin typeface="Calibri"/>
              <a:cs typeface="Calibri"/>
            </a:rPr>
            <a:t>Lisätä tarjontaa ja mahdollisuuksia tietopohjaiseen </a:t>
          </a:r>
          <a:r>
            <a:rPr lang="fi-FI" sz="2000" baseline="0" dirty="0">
              <a:latin typeface="Calibri"/>
              <a:cs typeface="Calibri"/>
              <a:sym typeface="Wingdings" panose="05000000000000000000" pitchFamily="2" charset="2"/>
            </a:rPr>
            <a:t>hevostaitojen oppimiseen matalalla kynnyksellä eri kohderyhmille.   </a:t>
          </a:r>
          <a:endParaRPr lang="fi-FI" sz="2000" baseline="0" dirty="0">
            <a:latin typeface="Calibri"/>
            <a:cs typeface="Calibri"/>
          </a:endParaRPr>
        </a:p>
      </dgm:t>
    </dgm:pt>
    <dgm:pt modelId="{C35B3871-80D5-4BF0-AD14-BFA3193A423E}" type="parTrans" cxnId="{6644227F-F634-4E63-830E-E4DFE31539B2}">
      <dgm:prSet/>
      <dgm:spPr/>
      <dgm:t>
        <a:bodyPr/>
        <a:lstStyle/>
        <a:p>
          <a:endParaRPr lang="fi-FI"/>
        </a:p>
      </dgm:t>
    </dgm:pt>
    <dgm:pt modelId="{3D418769-EB52-46C4-9D18-69ECC80AC2DB}" type="sibTrans" cxnId="{6644227F-F634-4E63-830E-E4DFE31539B2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91141" custLinFactNeighborX="-1227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0788" custScaleY="99501" custLinFactNeighborX="-1566" custLinFactNeighborY="453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739D372C-2163-4B13-8FAD-4085C88CE55A}" type="pres">
      <dgm:prSet presAssocID="{3FC36183-BB32-4DDB-9796-12D0A167B3C2}" presName="text_2" presStyleLbl="node1" presStyleIdx="1" presStyleCnt="4">
        <dgm:presLayoutVars>
          <dgm:bulletEnabled val="1"/>
        </dgm:presLayoutVars>
      </dgm:prSet>
      <dgm:spPr/>
    </dgm:pt>
    <dgm:pt modelId="{4CE88A55-4DA8-423E-A71F-CAD4E7F736DE}" type="pres">
      <dgm:prSet presAssocID="{3FC36183-BB32-4DDB-9796-12D0A167B3C2}" presName="accent_2" presStyleCnt="0"/>
      <dgm:spPr/>
    </dgm:pt>
    <dgm:pt modelId="{E99B8C04-2C48-4913-8A3D-7B006CB96C14}" type="pres">
      <dgm:prSet presAssocID="{3FC36183-BB32-4DDB-9796-12D0A167B3C2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2A5F4D6C-33D8-4597-A4FE-0913E11E8E31}" type="pres">
      <dgm:prSet presAssocID="{EF807B57-3142-4D8E-A751-95ABE0FA91C1}" presName="text_3" presStyleLbl="node1" presStyleIdx="2" presStyleCnt="4">
        <dgm:presLayoutVars>
          <dgm:bulletEnabled val="1"/>
        </dgm:presLayoutVars>
      </dgm:prSet>
      <dgm:spPr/>
    </dgm:pt>
    <dgm:pt modelId="{232C5ECD-CAB7-4C4E-8A91-A5B0723A2391}" type="pres">
      <dgm:prSet presAssocID="{EF807B57-3142-4D8E-A751-95ABE0FA91C1}" presName="accent_3" presStyleCnt="0"/>
      <dgm:spPr/>
    </dgm:pt>
    <dgm:pt modelId="{4EA63C67-74E4-4461-9A07-13F717C321E8}" type="pres">
      <dgm:prSet presAssocID="{EF807B57-3142-4D8E-A751-95ABE0FA91C1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E072A833-E41C-48B0-BACF-1CAD7B14C84E}" type="pres">
      <dgm:prSet presAssocID="{DA47C6C1-ACC2-40E0-9C61-670B49EFDD04}" presName="text_4" presStyleLbl="node1" presStyleIdx="3" presStyleCnt="4">
        <dgm:presLayoutVars>
          <dgm:bulletEnabled val="1"/>
        </dgm:presLayoutVars>
      </dgm:prSet>
      <dgm:spPr/>
    </dgm:pt>
    <dgm:pt modelId="{67F44154-AF8E-4F91-A46D-BD4956A7E74B}" type="pres">
      <dgm:prSet presAssocID="{DA47C6C1-ACC2-40E0-9C61-670B49EFDD04}" presName="accent_4" presStyleCnt="0"/>
      <dgm:spPr/>
    </dgm:pt>
    <dgm:pt modelId="{E378374C-BA23-470B-B204-66F45264C8E8}" type="pres">
      <dgm:prSet presAssocID="{DA47C6C1-ACC2-40E0-9C61-670B49EFDD04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D576C862-8B45-4D0E-8A8D-2A5D3EB05359}" type="presOf" srcId="{D654F15E-212B-4E73-B735-555BF5B4E688}" destId="{2FABC47F-F474-4CFA-ADFC-4479E76C693C}" srcOrd="0" destOrd="0" presId="urn:microsoft.com/office/officeart/2008/layout/VerticalCurvedList"/>
    <dgm:cxn modelId="{73FE166F-8BAF-440A-8100-0B3C363E0D89}" srcId="{88FAE57D-D39D-4068-90FD-0C0AD5CE3EBB}" destId="{EF807B57-3142-4D8E-A751-95ABE0FA91C1}" srcOrd="2" destOrd="0" parTransId="{D6B129E6-7D0B-47EC-8F59-739A79B66E47}" sibTransId="{680D5132-ED55-4D83-80EC-8C34F773B3F8}"/>
    <dgm:cxn modelId="{7620A871-878A-4412-BD41-3066EBF4CB33}" type="presOf" srcId="{3FC36183-BB32-4DDB-9796-12D0A167B3C2}" destId="{739D372C-2163-4B13-8FAD-4085C88CE55A}" srcOrd="0" destOrd="0" presId="urn:microsoft.com/office/officeart/2008/layout/VerticalCurvedList"/>
    <dgm:cxn modelId="{D6E41858-44A0-426A-B21C-52E1E28AB60C}" type="presOf" srcId="{DA47C6C1-ACC2-40E0-9C61-670B49EFDD04}" destId="{E072A833-E41C-48B0-BACF-1CAD7B14C84E}" srcOrd="0" destOrd="0" presId="urn:microsoft.com/office/officeart/2008/layout/VerticalCurvedList"/>
    <dgm:cxn modelId="{6644227F-F634-4E63-830E-E4DFE31539B2}" srcId="{88FAE57D-D39D-4068-90FD-0C0AD5CE3EBB}" destId="{DA47C6C1-ACC2-40E0-9C61-670B49EFDD04}" srcOrd="3" destOrd="0" parTransId="{C35B3871-80D5-4BF0-AD14-BFA3193A423E}" sibTransId="{3D418769-EB52-46C4-9D18-69ECC80AC2DB}"/>
    <dgm:cxn modelId="{DF4EDCA2-0144-4C5B-871D-87F4D3611671}" type="presOf" srcId="{EF807B57-3142-4D8E-A751-95ABE0FA91C1}" destId="{2A5F4D6C-33D8-4597-A4FE-0913E11E8E31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358141B4-EC12-4894-A74F-ED1E2E4EFCFE}" type="presOf" srcId="{83EE5017-7A3A-4BCC-8E76-86F41D128D93}" destId="{E8BB7F22-DE02-46F3-BFD8-3AC80D67F1AF}" srcOrd="0" destOrd="0" presId="urn:microsoft.com/office/officeart/2008/layout/VerticalCurvedList"/>
    <dgm:cxn modelId="{80E59AF7-8EE4-493F-A3AE-8E78177990D8}" srcId="{88FAE57D-D39D-4068-90FD-0C0AD5CE3EBB}" destId="{3FC36183-BB32-4DDB-9796-12D0A167B3C2}" srcOrd="1" destOrd="0" parTransId="{698B0738-7F53-4952-BD52-B9ACA20F9258}" sibTransId="{8D856C10-0AE5-427A-87B0-EBDB16BEF650}"/>
    <dgm:cxn modelId="{178A0B91-3738-46A1-AA2F-97CBD0DE6C5C}" type="presParOf" srcId="{AB7EB9FF-EEA4-4894-A936-0343401F1FD8}" destId="{B4DF866C-2B1F-4823-9F12-33BCEC5D7201}" srcOrd="0" destOrd="0" presId="urn:microsoft.com/office/officeart/2008/layout/VerticalCurvedList"/>
    <dgm:cxn modelId="{17113019-FFA8-4BB6-BED0-F0C3BFDAEEF7}" type="presParOf" srcId="{B4DF866C-2B1F-4823-9F12-33BCEC5D7201}" destId="{62C31ECC-2EA2-4B8B-80FF-6BDC455FE534}" srcOrd="0" destOrd="0" presId="urn:microsoft.com/office/officeart/2008/layout/VerticalCurvedList"/>
    <dgm:cxn modelId="{93086876-F19A-40A6-B7FB-DC16E5ACE2B0}" type="presParOf" srcId="{62C31ECC-2EA2-4B8B-80FF-6BDC455FE534}" destId="{4A80B8B0-64AB-4F3E-B101-3A648F941456}" srcOrd="0" destOrd="0" presId="urn:microsoft.com/office/officeart/2008/layout/VerticalCurvedList"/>
    <dgm:cxn modelId="{81961135-7D57-4A32-86AB-1465AA118663}" type="presParOf" srcId="{62C31ECC-2EA2-4B8B-80FF-6BDC455FE534}" destId="{E8BB7F22-DE02-46F3-BFD8-3AC80D67F1AF}" srcOrd="1" destOrd="0" presId="urn:microsoft.com/office/officeart/2008/layout/VerticalCurvedList"/>
    <dgm:cxn modelId="{82FB4A31-3A53-4EFB-904B-CA7B766D3A90}" type="presParOf" srcId="{62C31ECC-2EA2-4B8B-80FF-6BDC455FE534}" destId="{4D380FF1-A1A0-4C5B-929C-6AA9B24DE5C0}" srcOrd="2" destOrd="0" presId="urn:microsoft.com/office/officeart/2008/layout/VerticalCurvedList"/>
    <dgm:cxn modelId="{8718FD50-25B2-4AEE-BF47-4232AF1CAFB5}" type="presParOf" srcId="{62C31ECC-2EA2-4B8B-80FF-6BDC455FE534}" destId="{0C7EF525-BB2A-430E-A955-E32E45BA2911}" srcOrd="3" destOrd="0" presId="urn:microsoft.com/office/officeart/2008/layout/VerticalCurvedList"/>
    <dgm:cxn modelId="{8471BD39-48A6-41CB-8B6B-2C31118F4311}" type="presParOf" srcId="{B4DF866C-2B1F-4823-9F12-33BCEC5D7201}" destId="{2FABC47F-F474-4CFA-ADFC-4479E76C693C}" srcOrd="1" destOrd="0" presId="urn:microsoft.com/office/officeart/2008/layout/VerticalCurvedList"/>
    <dgm:cxn modelId="{CEED0895-8348-4237-B40B-028198A86EE9}" type="presParOf" srcId="{B4DF866C-2B1F-4823-9F12-33BCEC5D7201}" destId="{AC3C783F-D6F7-47B5-BB08-F05F9BEA2871}" srcOrd="2" destOrd="0" presId="urn:microsoft.com/office/officeart/2008/layout/VerticalCurvedList"/>
    <dgm:cxn modelId="{B080732B-0C99-49A2-8425-CC0DC2B67FBD}" type="presParOf" srcId="{AC3C783F-D6F7-47B5-BB08-F05F9BEA2871}" destId="{0FD49BCD-2157-4C5E-956C-E5733222EEDB}" srcOrd="0" destOrd="0" presId="urn:microsoft.com/office/officeart/2008/layout/VerticalCurvedList"/>
    <dgm:cxn modelId="{1AB70E6B-E08D-4E0D-9237-0CC53B085C5B}" type="presParOf" srcId="{B4DF866C-2B1F-4823-9F12-33BCEC5D7201}" destId="{739D372C-2163-4B13-8FAD-4085C88CE55A}" srcOrd="3" destOrd="0" presId="urn:microsoft.com/office/officeart/2008/layout/VerticalCurvedList"/>
    <dgm:cxn modelId="{67842F7C-89BC-45AA-BA8A-FB9E87A01DBC}" type="presParOf" srcId="{B4DF866C-2B1F-4823-9F12-33BCEC5D7201}" destId="{4CE88A55-4DA8-423E-A71F-CAD4E7F736DE}" srcOrd="4" destOrd="0" presId="urn:microsoft.com/office/officeart/2008/layout/VerticalCurvedList"/>
    <dgm:cxn modelId="{FACFED30-7907-47CA-BAD8-21BF432EFDB1}" type="presParOf" srcId="{4CE88A55-4DA8-423E-A71F-CAD4E7F736DE}" destId="{E99B8C04-2C48-4913-8A3D-7B006CB96C14}" srcOrd="0" destOrd="0" presId="urn:microsoft.com/office/officeart/2008/layout/VerticalCurvedList"/>
    <dgm:cxn modelId="{E2B7D76C-8F88-49C9-AEB8-8CE6B0A41EF9}" type="presParOf" srcId="{B4DF866C-2B1F-4823-9F12-33BCEC5D7201}" destId="{2A5F4D6C-33D8-4597-A4FE-0913E11E8E31}" srcOrd="5" destOrd="0" presId="urn:microsoft.com/office/officeart/2008/layout/VerticalCurvedList"/>
    <dgm:cxn modelId="{F0938F57-E73E-4863-9CD5-56C55736AE48}" type="presParOf" srcId="{B4DF866C-2B1F-4823-9F12-33BCEC5D7201}" destId="{232C5ECD-CAB7-4C4E-8A91-A5B0723A2391}" srcOrd="6" destOrd="0" presId="urn:microsoft.com/office/officeart/2008/layout/VerticalCurvedList"/>
    <dgm:cxn modelId="{D19384BE-96AF-4F24-9D2B-1EE5FD4B4CC8}" type="presParOf" srcId="{232C5ECD-CAB7-4C4E-8A91-A5B0723A2391}" destId="{4EA63C67-74E4-4461-9A07-13F717C321E8}" srcOrd="0" destOrd="0" presId="urn:microsoft.com/office/officeart/2008/layout/VerticalCurvedList"/>
    <dgm:cxn modelId="{6307C44D-A298-4A36-8EE7-5CF356829BBF}" type="presParOf" srcId="{B4DF866C-2B1F-4823-9F12-33BCEC5D7201}" destId="{E072A833-E41C-48B0-BACF-1CAD7B14C84E}" srcOrd="7" destOrd="0" presId="urn:microsoft.com/office/officeart/2008/layout/VerticalCurvedList"/>
    <dgm:cxn modelId="{9DB03645-A0A6-49E2-962A-44E7559E6F2D}" type="presParOf" srcId="{B4DF866C-2B1F-4823-9F12-33BCEC5D7201}" destId="{67F44154-AF8E-4F91-A46D-BD4956A7E74B}" srcOrd="8" destOrd="0" presId="urn:microsoft.com/office/officeart/2008/layout/VerticalCurvedList"/>
    <dgm:cxn modelId="{0AC22F4B-4807-4616-9FEC-129ED12DF320}" type="presParOf" srcId="{67F44154-AF8E-4F91-A46D-BD4956A7E74B}" destId="{E378374C-BA23-470B-B204-66F45264C8E8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i-FI"/>
        </a:p>
      </dgm:t>
    </dgm:pt>
    <dgm:pt modelId="{1F848C90-95A6-40C1-B80E-F011DAB205E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39200"/>
        </a:solidFill>
        <a:ln>
          <a:noFill/>
        </a:ln>
      </dgm:spPr>
      <dgm:t>
        <a:bodyPr/>
        <a:lstStyle/>
        <a:p>
          <a:pPr algn="l"/>
          <a:r>
            <a:rPr lang="fi-FI" sz="2000" kern="1200" baseline="0" dirty="0">
              <a:latin typeface="+mn-lt"/>
            </a:rPr>
            <a:t>Hevosen hyvinvointityöryhmä tuottaa monipuolista, tutkittuun tietoon perustuvaa materiaalia eri kanavia hyödyntäen jäsenistön ja organisaation käyttöön.</a:t>
          </a:r>
        </a:p>
      </dgm:t>
    </dgm:pt>
    <dgm:pt modelId="{D030A196-F97D-4F0C-9017-1D1EBAE7B946}" type="parTrans" cxnId="{DF81DF35-E140-458F-8BAC-6B996EE50086}">
      <dgm:prSet/>
      <dgm:spPr/>
      <dgm:t>
        <a:bodyPr/>
        <a:lstStyle/>
        <a:p>
          <a:endParaRPr lang="fi-FI"/>
        </a:p>
      </dgm:t>
    </dgm:pt>
    <dgm:pt modelId="{CE415C09-BFC6-49D3-BEC1-AE85A96A1EFF}" type="sibTrans" cxnId="{DF81DF35-E140-458F-8BAC-6B996EE50086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39200"/>
        </a:solidFill>
        <a:ln>
          <a:noFill/>
        </a:ln>
      </dgm:spPr>
      <dgm:t>
        <a:bodyPr/>
        <a:lstStyle/>
        <a:p>
          <a:pPr algn="l"/>
          <a:r>
            <a:rPr lang="fi-FI" sz="3600" b="1" baseline="0" dirty="0">
              <a:latin typeface="+mj-lt"/>
              <a:ea typeface="+mn-ea"/>
              <a:cs typeface="+mn-cs"/>
            </a:rPr>
            <a:t>          TOIMENPITEET 2025</a:t>
          </a:r>
          <a:endParaRPr lang="fi-FI" sz="3600" b="1" baseline="0" dirty="0">
            <a:latin typeface="+mj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F38F00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AD2FDF1B-BD37-41C8-A14E-395E516D34E9}">
      <dgm:prSet phldr="0" custT="1"/>
      <dgm:spPr>
        <a:solidFill>
          <a:srgbClr val="F38F00"/>
        </a:solidFill>
      </dgm:spPr>
      <dgm:t>
        <a:bodyPr/>
        <a:lstStyle/>
        <a:p>
          <a:pPr algn="l" rtl="0"/>
          <a:r>
            <a:rPr lang="fi-FI" sz="2000" kern="1200" baseline="0" dirty="0">
              <a:latin typeface="+mn-lt"/>
            </a:rPr>
            <a:t>Aktiivinen vaikuttaminen kunta- ja aluevaaleissa 2025</a:t>
          </a:r>
        </a:p>
      </dgm:t>
    </dgm:pt>
    <dgm:pt modelId="{DBD1064B-1B98-446C-946A-6D3F4683D16B}" type="parTrans" cxnId="{EE4B2D70-EC8D-4FA7-B7C5-2885008587A4}">
      <dgm:prSet/>
      <dgm:spPr/>
      <dgm:t>
        <a:bodyPr/>
        <a:lstStyle/>
        <a:p>
          <a:endParaRPr lang="fi-FI"/>
        </a:p>
      </dgm:t>
    </dgm:pt>
    <dgm:pt modelId="{D392A4FA-66EA-42A0-B43E-C63A0BD5B7AA}" type="sibTrans" cxnId="{EE4B2D70-EC8D-4FA7-B7C5-2885008587A4}">
      <dgm:prSet/>
      <dgm:spPr/>
      <dgm:t>
        <a:bodyPr/>
        <a:lstStyle/>
        <a:p>
          <a:endParaRPr lang="fi-FI"/>
        </a:p>
      </dgm:t>
    </dgm:pt>
    <dgm:pt modelId="{19B6B33F-6288-44FB-9075-066538234414}">
      <dgm:prSet phldr="0" custT="1"/>
      <dgm:spPr>
        <a:solidFill>
          <a:srgbClr val="F38F00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kern="1200" baseline="0" dirty="0">
              <a:latin typeface="+mn-lt"/>
            </a:rPr>
            <a:t>Osallistutaan tärkeimpiin hevosen hyvinvointia edistäviin hankekonsortioihin.</a:t>
          </a:r>
        </a:p>
      </dgm:t>
    </dgm:pt>
    <dgm:pt modelId="{8F8B60FC-42D8-4E33-B848-0542540BB065}" type="parTrans" cxnId="{EA67A160-29BB-4774-84C3-05086C622DD3}">
      <dgm:prSet/>
      <dgm:spPr/>
      <dgm:t>
        <a:bodyPr/>
        <a:lstStyle/>
        <a:p>
          <a:endParaRPr lang="fi-FI"/>
        </a:p>
      </dgm:t>
    </dgm:pt>
    <dgm:pt modelId="{90C7DBF2-FF7C-4318-A336-753F12F5B0B5}" type="sibTrans" cxnId="{EA67A160-29BB-4774-84C3-05086C622DD3}">
      <dgm:prSet/>
      <dgm:spPr/>
      <dgm:t>
        <a:bodyPr/>
        <a:lstStyle/>
        <a:p>
          <a:endParaRPr lang="fi-FI"/>
        </a:p>
      </dgm:t>
    </dgm:pt>
    <dgm:pt modelId="{0C64D294-AB1B-4DBB-9493-F63B8C4E630D}">
      <dgm:prSet phldr="0" custT="1"/>
      <dgm:spPr>
        <a:solidFill>
          <a:srgbClr val="F38F00"/>
        </a:solidFill>
      </dgm:spPr>
      <dgm:t>
        <a:bodyPr/>
        <a:lstStyle/>
        <a:p>
          <a:pPr algn="l"/>
          <a:r>
            <a:rPr lang="fi-FI" sz="2000" kern="1200" baseline="0" dirty="0">
              <a:latin typeface="+mn-lt"/>
            </a:rPr>
            <a:t>Hevostaitokerhojen toiminnan tukeminen.</a:t>
          </a:r>
        </a:p>
      </dgm:t>
    </dgm:pt>
    <dgm:pt modelId="{CF7C73AA-1465-4777-BBB8-6EF20DB094DB}" type="parTrans" cxnId="{37B9AB5B-8926-420A-AC59-020214545E21}">
      <dgm:prSet/>
      <dgm:spPr/>
      <dgm:t>
        <a:bodyPr/>
        <a:lstStyle/>
        <a:p>
          <a:endParaRPr lang="fi-FI"/>
        </a:p>
      </dgm:t>
    </dgm:pt>
    <dgm:pt modelId="{55DD0B18-162C-467A-AF70-B3B342EEDEE2}" type="sibTrans" cxnId="{37B9AB5B-8926-420A-AC59-020214545E21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5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5"/>
      <dgm:spPr/>
    </dgm:pt>
    <dgm:pt modelId="{0C7EF525-BB2A-430E-A955-E32E45BA2911}" type="pres">
      <dgm:prSet presAssocID="{88FAE57D-D39D-4068-90FD-0C0AD5CE3EBB}" presName="dstNode" presStyleLbl="node1" presStyleIdx="0" presStyleCnt="5"/>
      <dgm:spPr/>
    </dgm:pt>
    <dgm:pt modelId="{2FABC47F-F474-4CFA-ADFC-4479E76C693C}" type="pres">
      <dgm:prSet presAssocID="{D654F15E-212B-4E73-B735-555BF5B4E688}" presName="text_1" presStyleLbl="node1" presStyleIdx="0" presStyleCnt="5" custScaleY="10560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5" custScaleX="100788" custScaleY="99501" custLinFactNeighborX="-1566" custLinFactNeighborY="453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73BB376E-5116-41F0-AAA9-41B658D4462D}" type="pres">
      <dgm:prSet presAssocID="{AD2FDF1B-BD37-41C8-A14E-395E516D34E9}" presName="text_2" presStyleLbl="node1" presStyleIdx="1" presStyleCnt="5" custScaleY="108080" custLinFactNeighborX="1483" custLinFactNeighborY="-6126">
        <dgm:presLayoutVars>
          <dgm:bulletEnabled val="1"/>
        </dgm:presLayoutVars>
      </dgm:prSet>
      <dgm:spPr/>
    </dgm:pt>
    <dgm:pt modelId="{D73E1A7D-1B0B-4D01-8A7E-EB1524FAD2B0}" type="pres">
      <dgm:prSet presAssocID="{AD2FDF1B-BD37-41C8-A14E-395E516D34E9}" presName="accent_2" presStyleCnt="0"/>
      <dgm:spPr/>
    </dgm:pt>
    <dgm:pt modelId="{2C1EC78D-7FDC-4DC6-8D1C-C9642F2AF189}" type="pres">
      <dgm:prSet presAssocID="{AD2FDF1B-BD37-41C8-A14E-395E516D34E9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5690DB-99F0-4928-B5F5-D68DA0EF1F13}" type="pres">
      <dgm:prSet presAssocID="{19B6B33F-6288-44FB-9075-066538234414}" presName="text_3" presStyleLbl="node1" presStyleIdx="2" presStyleCnt="5" custScaleY="125830">
        <dgm:presLayoutVars>
          <dgm:bulletEnabled val="1"/>
        </dgm:presLayoutVars>
      </dgm:prSet>
      <dgm:spPr/>
    </dgm:pt>
    <dgm:pt modelId="{8F784ECE-7138-4118-AAE3-0A1C7F334BC5}" type="pres">
      <dgm:prSet presAssocID="{19B6B33F-6288-44FB-9075-066538234414}" presName="accent_3" presStyleCnt="0"/>
      <dgm:spPr/>
    </dgm:pt>
    <dgm:pt modelId="{42D08A20-2648-4738-A508-9D8041F18FDF}" type="pres">
      <dgm:prSet presAssocID="{19B6B33F-6288-44FB-9075-066538234414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4ECF3B-4A3F-4756-A6D9-95CA153C354B}" type="pres">
      <dgm:prSet presAssocID="{1F848C90-95A6-40C1-B80E-F011DAB205E8}" presName="text_4" presStyleLbl="node1" presStyleIdx="3" presStyleCnt="5" custScaleY="121753" custLinFactNeighborX="-765">
        <dgm:presLayoutVars>
          <dgm:bulletEnabled val="1"/>
        </dgm:presLayoutVars>
      </dgm:prSet>
      <dgm:spPr/>
    </dgm:pt>
    <dgm:pt modelId="{507C0AAC-E67E-4F51-B59B-DF5399F5832F}" type="pres">
      <dgm:prSet presAssocID="{1F848C90-95A6-40C1-B80E-F011DAB205E8}" presName="accent_4" presStyleCnt="0"/>
      <dgm:spPr/>
    </dgm:pt>
    <dgm:pt modelId="{0E288FE7-4067-48A6-9AF9-3AB5284FF6AB}" type="pres">
      <dgm:prSet presAssocID="{1F848C90-95A6-40C1-B80E-F011DAB205E8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DDD54612-ABC4-414B-96BC-7C4B5704EA2E}" type="pres">
      <dgm:prSet presAssocID="{0C64D294-AB1B-4DBB-9493-F63B8C4E630D}" presName="text_5" presStyleLbl="node1" presStyleIdx="4" presStyleCnt="5" custScaleY="112890">
        <dgm:presLayoutVars>
          <dgm:bulletEnabled val="1"/>
        </dgm:presLayoutVars>
      </dgm:prSet>
      <dgm:spPr/>
    </dgm:pt>
    <dgm:pt modelId="{A022F6BF-30CA-4100-A0C4-DF7DB291B217}" type="pres">
      <dgm:prSet presAssocID="{0C64D294-AB1B-4DBB-9493-F63B8C4E630D}" presName="accent_5" presStyleCnt="0"/>
      <dgm:spPr/>
    </dgm:pt>
    <dgm:pt modelId="{D7DD96AC-BDF6-4D9C-8106-A4BA5177B846}" type="pres">
      <dgm:prSet presAssocID="{0C64D294-AB1B-4DBB-9493-F63B8C4E630D}" presName="accentRepeatNode" presStyleLbl="solidFgAcc1" presStyleIdx="4" presStyleCnt="5" custScaleY="10563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2F1C92A-EA7B-4294-8012-CABA9156D993}" type="presOf" srcId="{AD2FDF1B-BD37-41C8-A14E-395E516D34E9}" destId="{73BB376E-5116-41F0-AAA9-41B658D4462D}" srcOrd="0" destOrd="0" presId="urn:microsoft.com/office/officeart/2008/layout/VerticalCurvedList"/>
    <dgm:cxn modelId="{DF81DF35-E140-458F-8BAC-6B996EE50086}" srcId="{88FAE57D-D39D-4068-90FD-0C0AD5CE3EBB}" destId="{1F848C90-95A6-40C1-B80E-F011DAB205E8}" srcOrd="3" destOrd="0" parTransId="{D030A196-F97D-4F0C-9017-1D1EBAE7B946}" sibTransId="{CE415C09-BFC6-49D3-BEC1-AE85A96A1EFF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37B9AB5B-8926-420A-AC59-020214545E21}" srcId="{88FAE57D-D39D-4068-90FD-0C0AD5CE3EBB}" destId="{0C64D294-AB1B-4DBB-9493-F63B8C4E630D}" srcOrd="4" destOrd="0" parTransId="{CF7C73AA-1465-4777-BBB8-6EF20DB094DB}" sibTransId="{55DD0B18-162C-467A-AF70-B3B342EEDEE2}"/>
    <dgm:cxn modelId="{EA67A160-29BB-4774-84C3-05086C622DD3}" srcId="{88FAE57D-D39D-4068-90FD-0C0AD5CE3EBB}" destId="{19B6B33F-6288-44FB-9075-066538234414}" srcOrd="2" destOrd="0" parTransId="{8F8B60FC-42D8-4E33-B848-0542540BB065}" sibTransId="{90C7DBF2-FF7C-4318-A336-753F12F5B0B5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EE4B2D70-EC8D-4FA7-B7C5-2885008587A4}" srcId="{88FAE57D-D39D-4068-90FD-0C0AD5CE3EBB}" destId="{AD2FDF1B-BD37-41C8-A14E-395E516D34E9}" srcOrd="1" destOrd="0" parTransId="{DBD1064B-1B98-446C-946A-6D3F4683D16B}" sibTransId="{D392A4FA-66EA-42A0-B43E-C63A0BD5B7AA}"/>
    <dgm:cxn modelId="{0AD3619A-B1AA-4047-BF1B-23231DAB31B4}" type="presOf" srcId="{0C64D294-AB1B-4DBB-9493-F63B8C4E630D}" destId="{DDD54612-ABC4-414B-96BC-7C4B5704EA2E}" srcOrd="0" destOrd="0" presId="urn:microsoft.com/office/officeart/2008/layout/VerticalCurvedList"/>
    <dgm:cxn modelId="{2D1373A2-8EC6-40F7-BE18-5372EEB023B2}" type="presOf" srcId="{1F848C90-95A6-40C1-B80E-F011DAB205E8}" destId="{494ECF3B-4A3F-4756-A6D9-95CA153C354B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34388C1-1063-4157-BC5D-EB3BEDD38746}" type="presOf" srcId="{19B6B33F-6288-44FB-9075-066538234414}" destId="{AD5690DB-99F0-4928-B5F5-D68DA0EF1F13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CD0F2813-141E-4D3F-AC8F-6BB2AA85E91E}" type="presParOf" srcId="{B4DF866C-2B1F-4823-9F12-33BCEC5D7201}" destId="{73BB376E-5116-41F0-AAA9-41B658D4462D}" srcOrd="3" destOrd="0" presId="urn:microsoft.com/office/officeart/2008/layout/VerticalCurvedList"/>
    <dgm:cxn modelId="{21CA1AE9-78F4-4D38-9DDF-0E10C31E8E8D}" type="presParOf" srcId="{B4DF866C-2B1F-4823-9F12-33BCEC5D7201}" destId="{D73E1A7D-1B0B-4D01-8A7E-EB1524FAD2B0}" srcOrd="4" destOrd="0" presId="urn:microsoft.com/office/officeart/2008/layout/VerticalCurvedList"/>
    <dgm:cxn modelId="{0CE69B6D-3779-4E62-A46A-70D22D1F3080}" type="presParOf" srcId="{D73E1A7D-1B0B-4D01-8A7E-EB1524FAD2B0}" destId="{2C1EC78D-7FDC-4DC6-8D1C-C9642F2AF189}" srcOrd="0" destOrd="0" presId="urn:microsoft.com/office/officeart/2008/layout/VerticalCurvedList"/>
    <dgm:cxn modelId="{C7742A42-92B9-44B9-9AE2-5F8C1B6001BD}" type="presParOf" srcId="{B4DF866C-2B1F-4823-9F12-33BCEC5D7201}" destId="{AD5690DB-99F0-4928-B5F5-D68DA0EF1F13}" srcOrd="5" destOrd="0" presId="urn:microsoft.com/office/officeart/2008/layout/VerticalCurvedList"/>
    <dgm:cxn modelId="{C6460127-31E8-4429-AE9B-91B07FEF5EE5}" type="presParOf" srcId="{B4DF866C-2B1F-4823-9F12-33BCEC5D7201}" destId="{8F784ECE-7138-4118-AAE3-0A1C7F334BC5}" srcOrd="6" destOrd="0" presId="urn:microsoft.com/office/officeart/2008/layout/VerticalCurvedList"/>
    <dgm:cxn modelId="{BF931032-DEC8-4C0D-B35A-5E77F63207AF}" type="presParOf" srcId="{8F784ECE-7138-4118-AAE3-0A1C7F334BC5}" destId="{42D08A20-2648-4738-A508-9D8041F18FDF}" srcOrd="0" destOrd="0" presId="urn:microsoft.com/office/officeart/2008/layout/VerticalCurvedList"/>
    <dgm:cxn modelId="{E304B4B2-A48E-4593-80C2-4C2D7E0D5436}" type="presParOf" srcId="{B4DF866C-2B1F-4823-9F12-33BCEC5D7201}" destId="{494ECF3B-4A3F-4756-A6D9-95CA153C354B}" srcOrd="7" destOrd="0" presId="urn:microsoft.com/office/officeart/2008/layout/VerticalCurvedList"/>
    <dgm:cxn modelId="{C8572A6C-5F11-4D1F-AC7B-95DB71A370A3}" type="presParOf" srcId="{B4DF866C-2B1F-4823-9F12-33BCEC5D7201}" destId="{507C0AAC-E67E-4F51-B59B-DF5399F5832F}" srcOrd="8" destOrd="0" presId="urn:microsoft.com/office/officeart/2008/layout/VerticalCurvedList"/>
    <dgm:cxn modelId="{AA40CE53-2A8B-4B91-B817-4156251692AB}" type="presParOf" srcId="{507C0AAC-E67E-4F51-B59B-DF5399F5832F}" destId="{0E288FE7-4067-48A6-9AF9-3AB5284FF6AB}" srcOrd="0" destOrd="0" presId="urn:microsoft.com/office/officeart/2008/layout/VerticalCurvedList"/>
    <dgm:cxn modelId="{721A23E6-F65E-42F3-80CB-0A3C1305DDB4}" type="presParOf" srcId="{B4DF866C-2B1F-4823-9F12-33BCEC5D7201}" destId="{DDD54612-ABC4-414B-96BC-7C4B5704EA2E}" srcOrd="9" destOrd="0" presId="urn:microsoft.com/office/officeart/2008/layout/VerticalCurvedList"/>
    <dgm:cxn modelId="{9FE736AD-E7C8-4708-AB05-DCF5E21D57E6}" type="presParOf" srcId="{B4DF866C-2B1F-4823-9F12-33BCEC5D7201}" destId="{A022F6BF-30CA-4100-A0C4-DF7DB291B217}" srcOrd="10" destOrd="0" presId="urn:microsoft.com/office/officeart/2008/layout/VerticalCurvedList"/>
    <dgm:cxn modelId="{4824D4DD-7AEF-444B-9079-8D7670A46136}" type="presParOf" srcId="{A022F6BF-30CA-4100-A0C4-DF7DB291B217}" destId="{D7DD96AC-BDF6-4D9C-8106-A4BA5177B84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613EA6-0829-4A5B-B4D4-7B8FD7B283E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B8A2BF4-93B1-49F8-A3DD-24DEE2B6D5BD}">
      <dgm:prSet phldrT="[Teksti]" custT="1"/>
      <dgm:spPr>
        <a:solidFill>
          <a:srgbClr val="E50064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fi-FI" sz="3600" b="1" baseline="0" dirty="0">
              <a:solidFill>
                <a:schemeClr val="bg1"/>
              </a:solidFill>
              <a:latin typeface="Calibri"/>
              <a:ea typeface="+mn-ea"/>
              <a:cs typeface="+mn-cs"/>
            </a:rPr>
            <a:t>ARVOKAS YHTEISÖ</a:t>
          </a:r>
          <a:endParaRPr lang="fi-FI" sz="3600" b="1" baseline="0" dirty="0">
            <a:solidFill>
              <a:schemeClr val="bg1"/>
            </a:solidFill>
            <a:latin typeface="Calibri"/>
          </a:endParaRPr>
        </a:p>
      </dgm:t>
    </dgm:pt>
    <dgm:pt modelId="{1253F397-E958-4ADB-B405-11EF908192B4}" type="parTrans" cxnId="{ACB2FFD2-BB5D-4B7B-A616-E74BC78D1414}">
      <dgm:prSet/>
      <dgm:spPr/>
      <dgm:t>
        <a:bodyPr/>
        <a:lstStyle/>
        <a:p>
          <a:endParaRPr lang="fi-FI"/>
        </a:p>
      </dgm:t>
    </dgm:pt>
    <dgm:pt modelId="{EFA61CAC-538F-4C18-9DD6-3006ABFD94FB}" type="sibTrans" cxnId="{ACB2FFD2-BB5D-4B7B-A616-E74BC78D1414}">
      <dgm:prSet/>
      <dgm:spPr>
        <a:ln>
          <a:noFill/>
        </a:ln>
      </dgm:spPr>
      <dgm:t>
        <a:bodyPr/>
        <a:lstStyle/>
        <a:p>
          <a:pPr algn="ctr"/>
          <a:endParaRPr lang="fi-FI" sz="3300" baseline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E9C7BCF7-7D68-4D10-8C86-3B0544B1AA94}">
      <dgm:prSet custT="1"/>
      <dgm:spPr>
        <a:solidFill>
          <a:srgbClr val="E50064"/>
        </a:solidFill>
        <a:ln>
          <a:noFill/>
        </a:ln>
      </dgm:spPr>
      <dgm:t>
        <a:bodyPr/>
        <a:lstStyle/>
        <a:p>
          <a:pPr algn="l"/>
          <a:r>
            <a:rPr lang="fi-FI" sz="1800" b="0" baseline="0">
              <a:solidFill>
                <a:schemeClr val="bg1"/>
              </a:solidFill>
              <a:latin typeface="+mn-lt"/>
              <a:ea typeface="+mn-ea"/>
              <a:cs typeface="+mn-cs"/>
            </a:rPr>
            <a:t>Mahdollistetaan avoin, kunnioittava, tasa-arvoinen ja yhdenvertainen yhteisö, jossa jokainen voi turvallisesti urheilla ja harrastaa omien tavoitteidensa mukaisesti omista lähtökohdistaan.</a:t>
          </a:r>
        </a:p>
      </dgm:t>
    </dgm:pt>
    <dgm:pt modelId="{C9280521-1D59-4B0F-AAD6-813BE678BE3F}" type="parTrans" cxnId="{C9831015-D69A-4B3F-B420-D12E77E2195B}">
      <dgm:prSet/>
      <dgm:spPr/>
      <dgm:t>
        <a:bodyPr/>
        <a:lstStyle/>
        <a:p>
          <a:endParaRPr lang="fi-FI"/>
        </a:p>
      </dgm:t>
    </dgm:pt>
    <dgm:pt modelId="{849B3A54-B3AF-4D35-9CC8-5F7D5464C5E5}" type="sibTrans" cxnId="{C9831015-D69A-4B3F-B420-D12E77E2195B}">
      <dgm:prSet/>
      <dgm:spPr/>
      <dgm:t>
        <a:bodyPr/>
        <a:lstStyle/>
        <a:p>
          <a:endParaRPr lang="fi-FI"/>
        </a:p>
      </dgm:t>
    </dgm:pt>
    <dgm:pt modelId="{580F244A-B3CA-4552-9DE3-D963EE974A3D}">
      <dgm:prSet custT="1"/>
      <dgm:spPr>
        <a:solidFill>
          <a:srgbClr val="E50064"/>
        </a:solidFill>
        <a:ln>
          <a:noFill/>
        </a:ln>
      </dgm:spPr>
      <dgm:t>
        <a:bodyPr/>
        <a:lstStyle/>
        <a:p>
          <a:pPr algn="l"/>
          <a:r>
            <a:rPr lang="fi-FI" sz="2000" b="0" baseline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Tuetaan hyvinvoinnin toteutumista ja vahvistetaan osallisuuden mahdollisuuksia yhteisössä. </a:t>
          </a:r>
        </a:p>
      </dgm:t>
    </dgm:pt>
    <dgm:pt modelId="{31B6B6E3-53D9-495D-9CDF-9B2FB58ED0B2}" type="parTrans" cxnId="{C5ED594C-D6D6-4580-9522-706A6D1BE589}">
      <dgm:prSet/>
      <dgm:spPr/>
      <dgm:t>
        <a:bodyPr/>
        <a:lstStyle/>
        <a:p>
          <a:endParaRPr lang="fi-FI"/>
        </a:p>
      </dgm:t>
    </dgm:pt>
    <dgm:pt modelId="{515256CB-05A7-4B72-A2AE-91D746CB434A}" type="sibTrans" cxnId="{C5ED594C-D6D6-4580-9522-706A6D1BE589}">
      <dgm:prSet/>
      <dgm:spPr/>
      <dgm:t>
        <a:bodyPr/>
        <a:lstStyle/>
        <a:p>
          <a:endParaRPr lang="fi-FI"/>
        </a:p>
      </dgm:t>
    </dgm:pt>
    <dgm:pt modelId="{12317117-8269-4C59-8F3F-5F993AAF2D96}" type="pres">
      <dgm:prSet presAssocID="{C7613EA6-0829-4A5B-B4D4-7B8FD7B283EA}" presName="Name0" presStyleCnt="0">
        <dgm:presLayoutVars>
          <dgm:chMax val="7"/>
          <dgm:chPref val="7"/>
          <dgm:dir/>
        </dgm:presLayoutVars>
      </dgm:prSet>
      <dgm:spPr/>
    </dgm:pt>
    <dgm:pt modelId="{E9A96729-1DED-4E7B-9A79-CDA5021A199E}" type="pres">
      <dgm:prSet presAssocID="{C7613EA6-0829-4A5B-B4D4-7B8FD7B283EA}" presName="Name1" presStyleCnt="0"/>
      <dgm:spPr/>
    </dgm:pt>
    <dgm:pt modelId="{C7212B92-3716-4E96-8DEB-EC51283C6226}" type="pres">
      <dgm:prSet presAssocID="{C7613EA6-0829-4A5B-B4D4-7B8FD7B283EA}" presName="cycle" presStyleCnt="0"/>
      <dgm:spPr/>
    </dgm:pt>
    <dgm:pt modelId="{966B2AB0-7842-44AB-92CD-FA5B3E5AA878}" type="pres">
      <dgm:prSet presAssocID="{C7613EA6-0829-4A5B-B4D4-7B8FD7B283EA}" presName="srcNode" presStyleLbl="node1" presStyleIdx="0" presStyleCnt="3"/>
      <dgm:spPr/>
    </dgm:pt>
    <dgm:pt modelId="{55BCB046-7B73-46D8-9AB1-D1E7AE278A44}" type="pres">
      <dgm:prSet presAssocID="{C7613EA6-0829-4A5B-B4D4-7B8FD7B283EA}" presName="conn" presStyleLbl="parChTrans1D2" presStyleIdx="0" presStyleCnt="1"/>
      <dgm:spPr/>
    </dgm:pt>
    <dgm:pt modelId="{96C6B514-3981-493E-9EA9-24465BA9FED7}" type="pres">
      <dgm:prSet presAssocID="{C7613EA6-0829-4A5B-B4D4-7B8FD7B283EA}" presName="extraNode" presStyleLbl="node1" presStyleIdx="0" presStyleCnt="3"/>
      <dgm:spPr/>
    </dgm:pt>
    <dgm:pt modelId="{2AC01105-2ABA-4B11-994C-55E3029A5269}" type="pres">
      <dgm:prSet presAssocID="{C7613EA6-0829-4A5B-B4D4-7B8FD7B283EA}" presName="dstNode" presStyleLbl="node1" presStyleIdx="0" presStyleCnt="3"/>
      <dgm:spPr/>
    </dgm:pt>
    <dgm:pt modelId="{72087950-082E-4634-93B0-537888FC0B99}" type="pres">
      <dgm:prSet presAssocID="{EB8A2BF4-93B1-49F8-A3DD-24DEE2B6D5BD}" presName="text_1" presStyleLbl="node1" presStyleIdx="0" presStyleCnt="3" custLinFactNeighborX="757" custLinFactNeighborY="-1649">
        <dgm:presLayoutVars>
          <dgm:bulletEnabled val="1"/>
        </dgm:presLayoutVars>
      </dgm:prSet>
      <dgm:spPr/>
    </dgm:pt>
    <dgm:pt modelId="{6B450DB6-DB0C-4372-81D2-8A63C7830F47}" type="pres">
      <dgm:prSet presAssocID="{EB8A2BF4-93B1-49F8-A3DD-24DEE2B6D5BD}" presName="accent_1" presStyleCnt="0"/>
      <dgm:spPr/>
    </dgm:pt>
    <dgm:pt modelId="{69AA8992-15D3-47E1-A91E-57D078752155}" type="pres">
      <dgm:prSet presAssocID="{EB8A2BF4-93B1-49F8-A3DD-24DEE2B6D5BD}" presName="accentRepeatNode" presStyleLbl="solidFgAcc1" presStyleIdx="0" presStyleCnt="3" custLinFactNeighborX="2269" custLinFactNeighborY="3552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DEC6AABE-E29A-4828-A707-DCA33377AFCE}" type="pres">
      <dgm:prSet presAssocID="{E9C7BCF7-7D68-4D10-8C86-3B0544B1AA94}" presName="text_2" presStyleLbl="node1" presStyleIdx="1" presStyleCnt="3" custScaleX="107094" custScaleY="98932" custLinFactNeighborX="-2165" custLinFactNeighborY="4440">
        <dgm:presLayoutVars>
          <dgm:bulletEnabled val="1"/>
        </dgm:presLayoutVars>
      </dgm:prSet>
      <dgm:spPr/>
    </dgm:pt>
    <dgm:pt modelId="{B05E9B31-6BCA-4BA9-AFF1-63F1318EA477}" type="pres">
      <dgm:prSet presAssocID="{E9C7BCF7-7D68-4D10-8C86-3B0544B1AA94}" presName="accent_2" presStyleCnt="0"/>
      <dgm:spPr/>
    </dgm:pt>
    <dgm:pt modelId="{E458BE61-A50E-4D3C-A42A-0335C54F6BD0}" type="pres">
      <dgm:prSet presAssocID="{E9C7BCF7-7D68-4D10-8C86-3B0544B1AA94}" presName="accentRepeatNode" presStyleLbl="solidFgAcc1" presStyleIdx="1" presStyleCnt="3" custLinFactNeighborX="-21628" custLinFactNeighborY="3552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761E233-8D1E-46B4-8F62-FF205A00B759}" type="pres">
      <dgm:prSet presAssocID="{580F244A-B3CA-4552-9DE3-D963EE974A3D}" presName="text_3" presStyleLbl="node1" presStyleIdx="2" presStyleCnt="3" custLinFactNeighborX="930" custLinFactNeighborY="-5875">
        <dgm:presLayoutVars>
          <dgm:bulletEnabled val="1"/>
        </dgm:presLayoutVars>
      </dgm:prSet>
      <dgm:spPr/>
    </dgm:pt>
    <dgm:pt modelId="{6DFDFCD4-782A-47D0-B84D-28717C36C2D9}" type="pres">
      <dgm:prSet presAssocID="{580F244A-B3CA-4552-9DE3-D963EE974A3D}" presName="accent_3" presStyleCnt="0"/>
      <dgm:spPr/>
    </dgm:pt>
    <dgm:pt modelId="{35A3D728-9F61-4946-80CD-2839139B1D38}" type="pres">
      <dgm:prSet presAssocID="{580F244A-B3CA-4552-9DE3-D963EE974A3D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C9831015-D69A-4B3F-B420-D12E77E2195B}" srcId="{C7613EA6-0829-4A5B-B4D4-7B8FD7B283EA}" destId="{E9C7BCF7-7D68-4D10-8C86-3B0544B1AA94}" srcOrd="1" destOrd="0" parTransId="{C9280521-1D59-4B0F-AAD6-813BE678BE3F}" sibTransId="{849B3A54-B3AF-4D35-9CC8-5F7D5464C5E5}"/>
    <dgm:cxn modelId="{C5ED594C-D6D6-4580-9522-706A6D1BE589}" srcId="{C7613EA6-0829-4A5B-B4D4-7B8FD7B283EA}" destId="{580F244A-B3CA-4552-9DE3-D963EE974A3D}" srcOrd="2" destOrd="0" parTransId="{31B6B6E3-53D9-495D-9CDF-9B2FB58ED0B2}" sibTransId="{515256CB-05A7-4B72-A2AE-91D746CB434A}"/>
    <dgm:cxn modelId="{E0E3694D-D833-42D4-B53A-ADC098808630}" type="presOf" srcId="{E9C7BCF7-7D68-4D10-8C86-3B0544B1AA94}" destId="{DEC6AABE-E29A-4828-A707-DCA33377AFCE}" srcOrd="0" destOrd="0" presId="urn:microsoft.com/office/officeart/2008/layout/VerticalCurvedList"/>
    <dgm:cxn modelId="{2CA7E070-3F22-4F28-8DD4-CADEC84E7CA2}" type="presOf" srcId="{EFA61CAC-538F-4C18-9DD6-3006ABFD94FB}" destId="{55BCB046-7B73-46D8-9AB1-D1E7AE278A44}" srcOrd="0" destOrd="0" presId="urn:microsoft.com/office/officeart/2008/layout/VerticalCurvedList"/>
    <dgm:cxn modelId="{86370351-C181-437E-A943-5671596F2F62}" type="presOf" srcId="{C7613EA6-0829-4A5B-B4D4-7B8FD7B283EA}" destId="{12317117-8269-4C59-8F3F-5F993AAF2D96}" srcOrd="0" destOrd="0" presId="urn:microsoft.com/office/officeart/2008/layout/VerticalCurvedList"/>
    <dgm:cxn modelId="{B92DC984-A06F-4B1B-BC7C-70557504F632}" type="presOf" srcId="{580F244A-B3CA-4552-9DE3-D963EE974A3D}" destId="{4761E233-8D1E-46B4-8F62-FF205A00B759}" srcOrd="0" destOrd="0" presId="urn:microsoft.com/office/officeart/2008/layout/VerticalCurvedList"/>
    <dgm:cxn modelId="{ACB2FFD2-BB5D-4B7B-A616-E74BC78D1414}" srcId="{C7613EA6-0829-4A5B-B4D4-7B8FD7B283EA}" destId="{EB8A2BF4-93B1-49F8-A3DD-24DEE2B6D5BD}" srcOrd="0" destOrd="0" parTransId="{1253F397-E958-4ADB-B405-11EF908192B4}" sibTransId="{EFA61CAC-538F-4C18-9DD6-3006ABFD94FB}"/>
    <dgm:cxn modelId="{6512DCEE-01A7-4842-A726-0164D9AA0740}" type="presOf" srcId="{EB8A2BF4-93B1-49F8-A3DD-24DEE2B6D5BD}" destId="{72087950-082E-4634-93B0-537888FC0B99}" srcOrd="0" destOrd="0" presId="urn:microsoft.com/office/officeart/2008/layout/VerticalCurvedList"/>
    <dgm:cxn modelId="{E82F0129-9812-4206-A068-F0FE7A4D3B88}" type="presParOf" srcId="{12317117-8269-4C59-8F3F-5F993AAF2D96}" destId="{E9A96729-1DED-4E7B-9A79-CDA5021A199E}" srcOrd="0" destOrd="0" presId="urn:microsoft.com/office/officeart/2008/layout/VerticalCurvedList"/>
    <dgm:cxn modelId="{A020A028-4C94-45CC-9ADA-CBB109331668}" type="presParOf" srcId="{E9A96729-1DED-4E7B-9A79-CDA5021A199E}" destId="{C7212B92-3716-4E96-8DEB-EC51283C6226}" srcOrd="0" destOrd="0" presId="urn:microsoft.com/office/officeart/2008/layout/VerticalCurvedList"/>
    <dgm:cxn modelId="{ED6901D5-F5A0-4815-B117-8E4AB8678208}" type="presParOf" srcId="{C7212B92-3716-4E96-8DEB-EC51283C6226}" destId="{966B2AB0-7842-44AB-92CD-FA5B3E5AA878}" srcOrd="0" destOrd="0" presId="urn:microsoft.com/office/officeart/2008/layout/VerticalCurvedList"/>
    <dgm:cxn modelId="{AE738015-4689-44BA-8795-58C1FA34C7F0}" type="presParOf" srcId="{C7212B92-3716-4E96-8DEB-EC51283C6226}" destId="{55BCB046-7B73-46D8-9AB1-D1E7AE278A44}" srcOrd="1" destOrd="0" presId="urn:microsoft.com/office/officeart/2008/layout/VerticalCurvedList"/>
    <dgm:cxn modelId="{C9630E44-0A16-4679-BF09-ADE3DFFC21CC}" type="presParOf" srcId="{C7212B92-3716-4E96-8DEB-EC51283C6226}" destId="{96C6B514-3981-493E-9EA9-24465BA9FED7}" srcOrd="2" destOrd="0" presId="urn:microsoft.com/office/officeart/2008/layout/VerticalCurvedList"/>
    <dgm:cxn modelId="{786623A5-5D7D-4B7E-AD84-85406F18F6A1}" type="presParOf" srcId="{C7212B92-3716-4E96-8DEB-EC51283C6226}" destId="{2AC01105-2ABA-4B11-994C-55E3029A5269}" srcOrd="3" destOrd="0" presId="urn:microsoft.com/office/officeart/2008/layout/VerticalCurvedList"/>
    <dgm:cxn modelId="{3E3D955F-E760-4892-BF8B-F93372FCD33D}" type="presParOf" srcId="{E9A96729-1DED-4E7B-9A79-CDA5021A199E}" destId="{72087950-082E-4634-93B0-537888FC0B99}" srcOrd="1" destOrd="0" presId="urn:microsoft.com/office/officeart/2008/layout/VerticalCurvedList"/>
    <dgm:cxn modelId="{38E8470D-5DC7-4C8B-8AF9-074DFCA5736C}" type="presParOf" srcId="{E9A96729-1DED-4E7B-9A79-CDA5021A199E}" destId="{6B450DB6-DB0C-4372-81D2-8A63C7830F47}" srcOrd="2" destOrd="0" presId="urn:microsoft.com/office/officeart/2008/layout/VerticalCurvedList"/>
    <dgm:cxn modelId="{77864062-07F9-464E-912F-358F1CBB6D98}" type="presParOf" srcId="{6B450DB6-DB0C-4372-81D2-8A63C7830F47}" destId="{69AA8992-15D3-47E1-A91E-57D078752155}" srcOrd="0" destOrd="0" presId="urn:microsoft.com/office/officeart/2008/layout/VerticalCurvedList"/>
    <dgm:cxn modelId="{28BD09C3-E91D-4F2B-9929-4D92996E7EF9}" type="presParOf" srcId="{E9A96729-1DED-4E7B-9A79-CDA5021A199E}" destId="{DEC6AABE-E29A-4828-A707-DCA33377AFCE}" srcOrd="3" destOrd="0" presId="urn:microsoft.com/office/officeart/2008/layout/VerticalCurvedList"/>
    <dgm:cxn modelId="{D3A3AEEE-5C05-40CB-9AF4-5C405BD039F4}" type="presParOf" srcId="{E9A96729-1DED-4E7B-9A79-CDA5021A199E}" destId="{B05E9B31-6BCA-4BA9-AFF1-63F1318EA477}" srcOrd="4" destOrd="0" presId="urn:microsoft.com/office/officeart/2008/layout/VerticalCurvedList"/>
    <dgm:cxn modelId="{4C6885CA-F8A0-49D6-9393-DAD56E1C3C34}" type="presParOf" srcId="{B05E9B31-6BCA-4BA9-AFF1-63F1318EA477}" destId="{E458BE61-A50E-4D3C-A42A-0335C54F6BD0}" srcOrd="0" destOrd="0" presId="urn:microsoft.com/office/officeart/2008/layout/VerticalCurvedList"/>
    <dgm:cxn modelId="{E8AE7CE1-96DF-4EF2-8A44-04135A25FFED}" type="presParOf" srcId="{E9A96729-1DED-4E7B-9A79-CDA5021A199E}" destId="{4761E233-8D1E-46B4-8F62-FF205A00B759}" srcOrd="5" destOrd="0" presId="urn:microsoft.com/office/officeart/2008/layout/VerticalCurvedList"/>
    <dgm:cxn modelId="{0A1D96AC-7A9D-4675-83CB-6013F592842D}" type="presParOf" srcId="{E9A96729-1DED-4E7B-9A79-CDA5021A199E}" destId="{6DFDFCD4-782A-47D0-B84D-28717C36C2D9}" srcOrd="6" destOrd="0" presId="urn:microsoft.com/office/officeart/2008/layout/VerticalCurvedList"/>
    <dgm:cxn modelId="{1254256F-32D9-487A-BA9E-AECDE3966A7E}" type="presParOf" srcId="{6DFDFCD4-782A-47D0-B84D-28717C36C2D9}" destId="{35A3D728-9F61-4946-80CD-2839139B1D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1F848C90-95A6-40C1-B80E-F011DAB205E8}">
      <dgm:prSet custT="1"/>
      <dgm:spPr>
        <a:solidFill>
          <a:srgbClr val="E50064"/>
        </a:solidFill>
      </dgm:spPr>
      <dgm:t>
        <a:bodyPr/>
        <a:lstStyle/>
        <a:p>
          <a:r>
            <a:rPr lang="fi-FI" sz="2200" kern="1200" baseline="0" dirty="0"/>
            <a:t>Tuetaan hyvinvoivaa ja liikunnallista elämäntapaa.</a:t>
          </a:r>
        </a:p>
      </dgm:t>
    </dgm:pt>
    <dgm:pt modelId="{D030A196-F97D-4F0C-9017-1D1EBAE7B946}" type="parTrans" cxnId="{DF81DF35-E140-458F-8BAC-6B996EE50086}">
      <dgm:prSet/>
      <dgm:spPr/>
      <dgm:t>
        <a:bodyPr/>
        <a:lstStyle/>
        <a:p>
          <a:endParaRPr lang="fi-FI"/>
        </a:p>
      </dgm:t>
    </dgm:pt>
    <dgm:pt modelId="{CE415C09-BFC6-49D3-BEC1-AE85A96A1EFF}" type="sibTrans" cxnId="{DF81DF35-E140-458F-8BAC-6B996EE50086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E50064"/>
        </a:solidFill>
      </dgm:spPr>
      <dgm:t>
        <a:bodyPr/>
        <a:lstStyle/>
        <a:p>
          <a:pPr algn="l"/>
          <a:r>
            <a:rPr lang="fi-FI" sz="3600" b="1" baseline="0" dirty="0">
              <a:latin typeface="+mj-lt"/>
            </a:rPr>
            <a:t>         TAVOITTEET 2025 </a:t>
          </a:r>
        </a:p>
      </dgm:t>
    </dgm:pt>
    <dgm:pt modelId="{83EE5017-7A3A-4BCC-8E76-86F41D128D93}" type="sibTrans" cxnId="{38C2213D-4966-4676-A7BB-E840B407031F}">
      <dgm:prSet/>
      <dgm:spPr>
        <a:ln>
          <a:solidFill>
            <a:srgbClr val="E50064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1EDA21A0-81BF-4641-8711-2E5689559DC3}">
      <dgm:prSet custT="1"/>
      <dgm:spPr>
        <a:solidFill>
          <a:srgbClr val="E50064"/>
        </a:solidFill>
      </dgm:spPr>
      <dgm:t>
        <a:bodyPr/>
        <a:lstStyle/>
        <a:p>
          <a:r>
            <a:rPr lang="fi-FI" sz="2200" kern="1200" baseline="0" dirty="0"/>
            <a:t>Lisätä hevosyhteisön yhteenkuuluvuutta, osallisuutta ja toisten arvostusta sekä kunnioitusta. </a:t>
          </a:r>
        </a:p>
      </dgm:t>
    </dgm:pt>
    <dgm:pt modelId="{CABB2868-1718-460B-8CCD-2C0907C43C6B}" type="parTrans" cxnId="{A29BF3B9-45FA-41AB-ABED-739A15879360}">
      <dgm:prSet/>
      <dgm:spPr/>
      <dgm:t>
        <a:bodyPr/>
        <a:lstStyle/>
        <a:p>
          <a:endParaRPr lang="fi-FI"/>
        </a:p>
      </dgm:t>
    </dgm:pt>
    <dgm:pt modelId="{87DC0672-ABB2-46C1-9FEF-73FEBD9F6BA2}" type="sibTrans" cxnId="{A29BF3B9-45FA-41AB-ABED-739A15879360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3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3"/>
      <dgm:spPr/>
    </dgm:pt>
    <dgm:pt modelId="{0C7EF525-BB2A-430E-A955-E32E45BA2911}" type="pres">
      <dgm:prSet presAssocID="{88FAE57D-D39D-4068-90FD-0C0AD5CE3EBB}" presName="dstNode" presStyleLbl="node1" presStyleIdx="0" presStyleCnt="3"/>
      <dgm:spPr/>
    </dgm:pt>
    <dgm:pt modelId="{2FABC47F-F474-4CFA-ADFC-4479E76C693C}" type="pres">
      <dgm:prSet presAssocID="{D654F15E-212B-4E73-B735-555BF5B4E688}" presName="text_1" presStyleLbl="node1" presStyleIdx="0" presStyleCnt="3" custScaleY="9114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3" custScaleX="100788" custScaleY="99501" custLinFactNeighborX="2274" custLinFactNeighborY="581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EE559AE9-E97E-4A63-A038-FA4247BDE52E}" type="pres">
      <dgm:prSet presAssocID="{1F848C90-95A6-40C1-B80E-F011DAB205E8}" presName="text_2" presStyleLbl="node1" presStyleIdx="1" presStyleCnt="3">
        <dgm:presLayoutVars>
          <dgm:bulletEnabled val="1"/>
        </dgm:presLayoutVars>
      </dgm:prSet>
      <dgm:spPr/>
    </dgm:pt>
    <dgm:pt modelId="{991352A1-CCCF-4655-BC10-32ACCF0B3724}" type="pres">
      <dgm:prSet presAssocID="{1F848C90-95A6-40C1-B80E-F011DAB205E8}" presName="accent_2" presStyleCnt="0"/>
      <dgm:spPr/>
    </dgm:pt>
    <dgm:pt modelId="{0E288FE7-4067-48A6-9AF9-3AB5284FF6AB}" type="pres">
      <dgm:prSet presAssocID="{1F848C90-95A6-40C1-B80E-F011DAB205E8}" presName="accentRepeatNode" presStyleLbl="solidFgAcc1" presStyleIdx="1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87F6B3C8-BBF1-4568-8550-8A912B53B3E8}" type="pres">
      <dgm:prSet presAssocID="{1EDA21A0-81BF-4641-8711-2E5689559DC3}" presName="text_3" presStyleLbl="node1" presStyleIdx="2" presStyleCnt="3">
        <dgm:presLayoutVars>
          <dgm:bulletEnabled val="1"/>
        </dgm:presLayoutVars>
      </dgm:prSet>
      <dgm:spPr/>
    </dgm:pt>
    <dgm:pt modelId="{B225B1AB-BDDC-4E3C-B332-21ECD2A9E2D9}" type="pres">
      <dgm:prSet presAssocID="{1EDA21A0-81BF-4641-8711-2E5689559DC3}" presName="accent_3" presStyleCnt="0"/>
      <dgm:spPr/>
    </dgm:pt>
    <dgm:pt modelId="{9F164DE6-A352-4C1B-965D-ED8A31D09578}" type="pres">
      <dgm:prSet presAssocID="{1EDA21A0-81BF-4641-8711-2E5689559DC3}" presName="accentRepeatNode" presStyleLbl="solidFgAcc1" presStyleIdx="2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E5EC1515-3AB6-4858-92BB-392C46A6D7EA}" type="presOf" srcId="{1EDA21A0-81BF-4641-8711-2E5689559DC3}" destId="{87F6B3C8-BBF1-4568-8550-8A912B53B3E8}" srcOrd="0" destOrd="0" presId="urn:microsoft.com/office/officeart/2008/layout/VerticalCurvedList"/>
    <dgm:cxn modelId="{DF81DF35-E140-458F-8BAC-6B996EE50086}" srcId="{88FAE57D-D39D-4068-90FD-0C0AD5CE3EBB}" destId="{1F848C90-95A6-40C1-B80E-F011DAB205E8}" srcOrd="1" destOrd="0" parTransId="{D030A196-F97D-4F0C-9017-1D1EBAE7B946}" sibTransId="{CE415C09-BFC6-49D3-BEC1-AE85A96A1EFF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A29BF3B9-45FA-41AB-ABED-739A15879360}" srcId="{88FAE57D-D39D-4068-90FD-0C0AD5CE3EBB}" destId="{1EDA21A0-81BF-4641-8711-2E5689559DC3}" srcOrd="2" destOrd="0" parTransId="{CABB2868-1718-460B-8CCD-2C0907C43C6B}" sibTransId="{87DC0672-ABB2-46C1-9FEF-73FEBD9F6BA2}"/>
    <dgm:cxn modelId="{50BA60D3-10A0-454D-BD53-5093F443BAB3}" type="presOf" srcId="{1F848C90-95A6-40C1-B80E-F011DAB205E8}" destId="{EE559AE9-E97E-4A63-A038-FA4247BDE52E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917A8089-2DC9-4AC4-8B48-477CDD502E60}" type="presParOf" srcId="{B4DF866C-2B1F-4823-9F12-33BCEC5D7201}" destId="{EE559AE9-E97E-4A63-A038-FA4247BDE52E}" srcOrd="3" destOrd="0" presId="urn:microsoft.com/office/officeart/2008/layout/VerticalCurvedList"/>
    <dgm:cxn modelId="{6CB5A008-FD3A-4EC2-A7F1-4A11B3FAC0DE}" type="presParOf" srcId="{B4DF866C-2B1F-4823-9F12-33BCEC5D7201}" destId="{991352A1-CCCF-4655-BC10-32ACCF0B3724}" srcOrd="4" destOrd="0" presId="urn:microsoft.com/office/officeart/2008/layout/VerticalCurvedList"/>
    <dgm:cxn modelId="{449D000E-42DB-4965-B3F1-024C6CEE758C}" type="presParOf" srcId="{991352A1-CCCF-4655-BC10-32ACCF0B3724}" destId="{0E288FE7-4067-48A6-9AF9-3AB5284FF6AB}" srcOrd="0" destOrd="0" presId="urn:microsoft.com/office/officeart/2008/layout/VerticalCurvedList"/>
    <dgm:cxn modelId="{418F9F93-0EDF-4924-84BA-F0698375F479}" type="presParOf" srcId="{B4DF866C-2B1F-4823-9F12-33BCEC5D7201}" destId="{87F6B3C8-BBF1-4568-8550-8A912B53B3E8}" srcOrd="5" destOrd="0" presId="urn:microsoft.com/office/officeart/2008/layout/VerticalCurvedList"/>
    <dgm:cxn modelId="{74E2159E-1C50-4BD5-8882-159E173659EB}" type="presParOf" srcId="{B4DF866C-2B1F-4823-9F12-33BCEC5D7201}" destId="{B225B1AB-BDDC-4E3C-B332-21ECD2A9E2D9}" srcOrd="6" destOrd="0" presId="urn:microsoft.com/office/officeart/2008/layout/VerticalCurvedList"/>
    <dgm:cxn modelId="{B9A12739-BFE3-44FE-A500-59AE0F971B34}" type="presParOf" srcId="{B225B1AB-BDDC-4E3C-B332-21ECD2A9E2D9}" destId="{9F164DE6-A352-4C1B-965D-ED8A31D095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E50064"/>
        </a:solidFill>
      </dgm:spPr>
      <dgm:t>
        <a:bodyPr/>
        <a:lstStyle/>
        <a:p>
          <a:pPr algn="l" rtl="0"/>
          <a:r>
            <a:rPr lang="fi-FI" sz="3600" b="1" baseline="0" dirty="0">
              <a:latin typeface="+mj-lt"/>
              <a:ea typeface="+mn-ea"/>
              <a:cs typeface="+mn-cs"/>
            </a:rPr>
            <a:t>      TOIMENPITEET 2025</a:t>
          </a:r>
          <a:endParaRPr lang="fi-FI" sz="3600" b="1" baseline="0" dirty="0">
            <a:latin typeface="+mj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E50064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94C47BE9-8749-4784-82F3-07C4B18CF05F}">
      <dgm:prSet custT="1"/>
      <dgm:spPr>
        <a:solidFill>
          <a:srgbClr val="E5006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2000" b="0" i="0" u="none" kern="1200" dirty="0"/>
            <a:t>Järjestetään ratsastajan hyvinvointia tukevia toimintoja kuten koko vuoden kestävä Voimaa ja notkeutta satulaan –oheisliikuntahaaste.</a:t>
          </a:r>
          <a:r>
            <a:rPr lang="en-US" sz="2000" b="0" i="0" kern="1200" dirty="0"/>
            <a:t>​</a:t>
          </a:r>
          <a:endParaRPr lang="fi-FI" sz="2000" kern="1200" baseline="0" dirty="0">
            <a:latin typeface="+mn-lt"/>
          </a:endParaRPr>
        </a:p>
      </dgm:t>
    </dgm:pt>
    <dgm:pt modelId="{4C8229C2-B639-4E01-A9CE-5160B649CCB0}" type="parTrans" cxnId="{687C060C-C77D-4456-84F4-860F362423A8}">
      <dgm:prSet/>
      <dgm:spPr/>
      <dgm:t>
        <a:bodyPr/>
        <a:lstStyle/>
        <a:p>
          <a:endParaRPr lang="fi-FI"/>
        </a:p>
      </dgm:t>
    </dgm:pt>
    <dgm:pt modelId="{5CE1E608-A78B-4108-8F58-F0C6A308FA6C}" type="sibTrans" cxnId="{687C060C-C77D-4456-84F4-860F362423A8}">
      <dgm:prSet/>
      <dgm:spPr/>
      <dgm:t>
        <a:bodyPr/>
        <a:lstStyle/>
        <a:p>
          <a:endParaRPr lang="fi-FI"/>
        </a:p>
      </dgm:t>
    </dgm:pt>
    <dgm:pt modelId="{0E37390F-8201-4BB7-90EC-EC74AEDB721F}">
      <dgm:prSet custT="1"/>
      <dgm:spPr>
        <a:solidFill>
          <a:srgbClr val="E50064"/>
        </a:solidFill>
      </dgm:spPr>
      <dgm:t>
        <a:bodyPr/>
        <a:lstStyle/>
        <a:p>
          <a:r>
            <a:rPr lang="fi-FI" sz="2000" kern="1200" baseline="0">
              <a:solidFill>
                <a:schemeClr val="bg1"/>
              </a:solidFill>
              <a:latin typeface="+mn-lt"/>
            </a:rPr>
            <a:t>Toteutetaan </a:t>
          </a:r>
          <a:r>
            <a:rPr lang="fi-FI" sz="2000" kern="1200" baseline="0" dirty="0">
              <a:solidFill>
                <a:schemeClr val="bg1"/>
              </a:solidFill>
              <a:latin typeface="+mn-lt"/>
            </a:rPr>
            <a:t>kysely </a:t>
          </a:r>
          <a:r>
            <a:rPr lang="fi-FI" sz="2000" kern="1200" baseline="0" dirty="0" err="1">
              <a:solidFill>
                <a:schemeClr val="bg1"/>
              </a:solidFill>
              <a:latin typeface="+mn-lt"/>
            </a:rPr>
            <a:t>SRL:n</a:t>
          </a:r>
          <a:r>
            <a:rPr lang="fi-FI" sz="2000" kern="1200" baseline="0" dirty="0">
              <a:solidFill>
                <a:schemeClr val="bg1"/>
              </a:solidFill>
              <a:latin typeface="+mn-lt"/>
            </a:rPr>
            <a:t> toiminnasta seuroille ja talleille.</a:t>
          </a:r>
        </a:p>
      </dgm:t>
    </dgm:pt>
    <dgm:pt modelId="{34965E22-F898-42A4-AB32-52A1FEE744E3}" type="parTrans" cxnId="{CDCF5BEE-4765-4098-AAE2-1093486A38A4}">
      <dgm:prSet/>
      <dgm:spPr/>
      <dgm:t>
        <a:bodyPr/>
        <a:lstStyle/>
        <a:p>
          <a:endParaRPr lang="fi-FI"/>
        </a:p>
      </dgm:t>
    </dgm:pt>
    <dgm:pt modelId="{A7F02CFA-7EDA-4F8D-9D1F-ABD77BDEA1C5}" type="sibTrans" cxnId="{CDCF5BEE-4765-4098-AAE2-1093486A38A4}">
      <dgm:prSet/>
      <dgm:spPr/>
      <dgm:t>
        <a:bodyPr/>
        <a:lstStyle/>
        <a:p>
          <a:endParaRPr lang="fi-FI"/>
        </a:p>
      </dgm:t>
    </dgm:pt>
    <dgm:pt modelId="{E1EEF13B-F40B-4300-85F4-86082B4970CD}">
      <dgm:prSet custT="1"/>
      <dgm:spPr>
        <a:solidFill>
          <a:srgbClr val="E50064"/>
        </a:solidFill>
      </dgm:spPr>
      <dgm:t>
        <a:bodyPr/>
        <a:lstStyle/>
        <a:p>
          <a:pPr rtl="0"/>
          <a:r>
            <a:rPr lang="fi-FI" sz="2000" kern="1200" baseline="0" dirty="0">
              <a:solidFill>
                <a:schemeClr val="bg1"/>
              </a:solidFill>
              <a:latin typeface="+mn-lt"/>
            </a:rPr>
            <a:t>Päivitetään Yhtä Jalkaa – Reilun Pelin opas, sekä muita hyvinvoivaan yhteisöön liittyvää materiaalia. </a:t>
          </a:r>
        </a:p>
      </dgm:t>
    </dgm:pt>
    <dgm:pt modelId="{296D3ED4-B485-4502-B192-682C5BC03C00}" type="parTrans" cxnId="{14156E77-F4EE-4872-B54A-A8348E056174}">
      <dgm:prSet/>
      <dgm:spPr/>
      <dgm:t>
        <a:bodyPr/>
        <a:lstStyle/>
        <a:p>
          <a:endParaRPr lang="fi-FI"/>
        </a:p>
      </dgm:t>
    </dgm:pt>
    <dgm:pt modelId="{E6877DDA-03B5-4D22-9FF2-1391552A3F0E}" type="sibTrans" cxnId="{14156E77-F4EE-4872-B54A-A8348E056174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121604" custLinFactNeighborX="-608" custLinFactNeighborY="3579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5110" custScaleY="106042" custLinFactNeighborX="2994" custLinFactNeighborY="453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3E96A3D1-6C08-40BA-B83B-F6488770DF55}" type="pres">
      <dgm:prSet presAssocID="{94C47BE9-8749-4784-82F3-07C4B18CF05F}" presName="text_2" presStyleLbl="node1" presStyleIdx="1" presStyleCnt="4">
        <dgm:presLayoutVars>
          <dgm:bulletEnabled val="1"/>
        </dgm:presLayoutVars>
      </dgm:prSet>
      <dgm:spPr/>
    </dgm:pt>
    <dgm:pt modelId="{6B6326C6-61C4-40DD-AF89-F2C02E7FDEC1}" type="pres">
      <dgm:prSet presAssocID="{94C47BE9-8749-4784-82F3-07C4B18CF05F}" presName="accent_2" presStyleCnt="0"/>
      <dgm:spPr/>
    </dgm:pt>
    <dgm:pt modelId="{74B59574-2F76-4B6C-8FC4-7023668A4438}" type="pres">
      <dgm:prSet presAssocID="{94C47BE9-8749-4784-82F3-07C4B18CF05F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E64C6AC-F704-4B1D-B961-99DF2E88E5B1}" type="pres">
      <dgm:prSet presAssocID="{0E37390F-8201-4BB7-90EC-EC74AEDB721F}" presName="text_3" presStyleLbl="node1" presStyleIdx="2" presStyleCnt="4">
        <dgm:presLayoutVars>
          <dgm:bulletEnabled val="1"/>
        </dgm:presLayoutVars>
      </dgm:prSet>
      <dgm:spPr/>
    </dgm:pt>
    <dgm:pt modelId="{A67A6F81-0FD9-4DAD-B7E2-E3E231AA9557}" type="pres">
      <dgm:prSet presAssocID="{0E37390F-8201-4BB7-90EC-EC74AEDB721F}" presName="accent_3" presStyleCnt="0"/>
      <dgm:spPr/>
    </dgm:pt>
    <dgm:pt modelId="{751F98DC-1FF3-4D2E-953D-57CA6B34E6AB}" type="pres">
      <dgm:prSet presAssocID="{0E37390F-8201-4BB7-90EC-EC74AEDB721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6B191939-A3D4-4A26-A851-CE3A98D99D4F}" type="pres">
      <dgm:prSet presAssocID="{E1EEF13B-F40B-4300-85F4-86082B4970CD}" presName="text_4" presStyleLbl="node1" presStyleIdx="3" presStyleCnt="4">
        <dgm:presLayoutVars>
          <dgm:bulletEnabled val="1"/>
        </dgm:presLayoutVars>
      </dgm:prSet>
      <dgm:spPr/>
    </dgm:pt>
    <dgm:pt modelId="{8C19D5B2-7E8A-4D65-AE28-8126D0833BA5}" type="pres">
      <dgm:prSet presAssocID="{E1EEF13B-F40B-4300-85F4-86082B4970CD}" presName="accent_4" presStyleCnt="0"/>
      <dgm:spPr/>
    </dgm:pt>
    <dgm:pt modelId="{C13CC651-C762-4D8B-83C3-AB3C63AD846B}" type="pres">
      <dgm:prSet presAssocID="{E1EEF13B-F40B-4300-85F4-86082B4970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687C060C-C77D-4456-84F4-860F362423A8}" srcId="{88FAE57D-D39D-4068-90FD-0C0AD5CE3EBB}" destId="{94C47BE9-8749-4784-82F3-07C4B18CF05F}" srcOrd="1" destOrd="0" parTransId="{4C8229C2-B639-4E01-A9CE-5160B649CCB0}" sibTransId="{5CE1E608-A78B-4108-8F58-F0C6A308FA6C}"/>
    <dgm:cxn modelId="{06E6E82B-7B56-4099-8149-C6CE4587BFFD}" type="presOf" srcId="{E1EEF13B-F40B-4300-85F4-86082B4970CD}" destId="{6B191939-A3D4-4A26-A851-CE3A98D99D4F}" srcOrd="0" destOrd="0" presId="urn:microsoft.com/office/officeart/2008/layout/VerticalCurvedList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3BB9F454-E3FF-4E6F-8D2C-7E9D6B936012}" type="presOf" srcId="{94C47BE9-8749-4784-82F3-07C4B18CF05F}" destId="{3E96A3D1-6C08-40BA-B83B-F6488770DF55}" srcOrd="0" destOrd="0" presId="urn:microsoft.com/office/officeart/2008/layout/VerticalCurvedList"/>
    <dgm:cxn modelId="{14156E77-F4EE-4872-B54A-A8348E056174}" srcId="{88FAE57D-D39D-4068-90FD-0C0AD5CE3EBB}" destId="{E1EEF13B-F40B-4300-85F4-86082B4970CD}" srcOrd="3" destOrd="0" parTransId="{296D3ED4-B485-4502-B192-682C5BC03C00}" sibTransId="{E6877DDA-03B5-4D22-9FF2-1391552A3F0E}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837E3B1-0458-47DC-A95B-3F7AFF49ECFB}" type="presOf" srcId="{0E37390F-8201-4BB7-90EC-EC74AEDB721F}" destId="{4E64C6AC-F704-4B1D-B961-99DF2E88E5B1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CDCF5BEE-4765-4098-AAE2-1093486A38A4}" srcId="{88FAE57D-D39D-4068-90FD-0C0AD5CE3EBB}" destId="{0E37390F-8201-4BB7-90EC-EC74AEDB721F}" srcOrd="2" destOrd="0" parTransId="{34965E22-F898-42A4-AB32-52A1FEE744E3}" sibTransId="{A7F02CFA-7EDA-4F8D-9D1F-ABD77BDEA1C5}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968D244C-C423-4032-89C2-61D88AF1568F}" type="presParOf" srcId="{B4DF866C-2B1F-4823-9F12-33BCEC5D7201}" destId="{3E96A3D1-6C08-40BA-B83B-F6488770DF55}" srcOrd="3" destOrd="0" presId="urn:microsoft.com/office/officeart/2008/layout/VerticalCurvedList"/>
    <dgm:cxn modelId="{49CE00A5-B3D6-416A-870F-9CF6724C36E1}" type="presParOf" srcId="{B4DF866C-2B1F-4823-9F12-33BCEC5D7201}" destId="{6B6326C6-61C4-40DD-AF89-F2C02E7FDEC1}" srcOrd="4" destOrd="0" presId="urn:microsoft.com/office/officeart/2008/layout/VerticalCurvedList"/>
    <dgm:cxn modelId="{AE97C352-8D1C-4256-A126-5C3EB6DE7333}" type="presParOf" srcId="{6B6326C6-61C4-40DD-AF89-F2C02E7FDEC1}" destId="{74B59574-2F76-4B6C-8FC4-7023668A4438}" srcOrd="0" destOrd="0" presId="urn:microsoft.com/office/officeart/2008/layout/VerticalCurvedList"/>
    <dgm:cxn modelId="{FA342A90-9466-4D6B-90ED-D75998E40150}" type="presParOf" srcId="{B4DF866C-2B1F-4823-9F12-33BCEC5D7201}" destId="{4E64C6AC-F704-4B1D-B961-99DF2E88E5B1}" srcOrd="5" destOrd="0" presId="urn:microsoft.com/office/officeart/2008/layout/VerticalCurvedList"/>
    <dgm:cxn modelId="{681E00B3-32D0-4555-ACC3-40C5E9C2764E}" type="presParOf" srcId="{B4DF866C-2B1F-4823-9F12-33BCEC5D7201}" destId="{A67A6F81-0FD9-4DAD-B7E2-E3E231AA9557}" srcOrd="6" destOrd="0" presId="urn:microsoft.com/office/officeart/2008/layout/VerticalCurvedList"/>
    <dgm:cxn modelId="{2C71D022-165B-4ACD-9A0A-8D095B1E7744}" type="presParOf" srcId="{A67A6F81-0FD9-4DAD-B7E2-E3E231AA9557}" destId="{751F98DC-1FF3-4D2E-953D-57CA6B34E6AB}" srcOrd="0" destOrd="0" presId="urn:microsoft.com/office/officeart/2008/layout/VerticalCurvedList"/>
    <dgm:cxn modelId="{946A680D-4C5E-4F25-B604-31F9B1DA7B7E}" type="presParOf" srcId="{B4DF866C-2B1F-4823-9F12-33BCEC5D7201}" destId="{6B191939-A3D4-4A26-A851-CE3A98D99D4F}" srcOrd="7" destOrd="0" presId="urn:microsoft.com/office/officeart/2008/layout/VerticalCurvedList"/>
    <dgm:cxn modelId="{1EC5A7A7-9C19-420C-AD52-389B28733A86}" type="presParOf" srcId="{B4DF866C-2B1F-4823-9F12-33BCEC5D7201}" destId="{8C19D5B2-7E8A-4D65-AE28-8126D0833BA5}" srcOrd="8" destOrd="0" presId="urn:microsoft.com/office/officeart/2008/layout/VerticalCurvedList"/>
    <dgm:cxn modelId="{8FDAD5B2-0B4C-4434-A702-1BFDE91EBEFF}" type="presParOf" srcId="{8C19D5B2-7E8A-4D65-AE28-8126D0833BA5}" destId="{C13CC651-C762-4D8B-83C3-AB3C63AD84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5689722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72664" y="504054"/>
          <a:ext cx="7248507" cy="905677"/>
        </a:xfrm>
        <a:prstGeom prst="rect">
          <a:avLst/>
        </a:prstGeom>
        <a:solidFill>
          <a:srgbClr val="94C12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       OSANA LUONTOA     </a:t>
          </a:r>
          <a:endParaRPr lang="fi-FI" sz="3600" b="1" kern="1200" baseline="0" dirty="0">
            <a:solidFill>
              <a:schemeClr val="bg1"/>
            </a:solidFill>
            <a:latin typeface="+mn-lt"/>
          </a:endParaRPr>
        </a:p>
      </dsp:txBody>
      <dsp:txXfrm>
        <a:off x="572664" y="504054"/>
        <a:ext cx="7248507" cy="905677"/>
      </dsp:txXfrm>
    </dsp:sp>
    <dsp:sp modelId="{0FD49BCD-2157-4C5E-956C-E5733222EEDB}">
      <dsp:nvSpPr>
        <dsp:cNvPr id="0" name=""/>
        <dsp:cNvSpPr/>
      </dsp:nvSpPr>
      <dsp:spPr>
        <a:xfrm>
          <a:off x="-9227" y="432046"/>
          <a:ext cx="1251926" cy="123593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55769-0F97-461B-8F9F-F80AB3B004A6}">
      <dsp:nvSpPr>
        <dsp:cNvPr id="0" name=""/>
        <dsp:cNvSpPr/>
      </dsp:nvSpPr>
      <dsp:spPr>
        <a:xfrm>
          <a:off x="827254" y="1964729"/>
          <a:ext cx="7188682" cy="1039093"/>
        </a:xfrm>
        <a:prstGeom prst="rect">
          <a:avLst/>
        </a:prstGeom>
        <a:solidFill>
          <a:srgbClr val="94C12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8777" tIns="83820" rIns="83820" bIns="838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baseline="0" dirty="0">
              <a:solidFill>
                <a:schemeClr val="bg1"/>
              </a:solidFill>
              <a:latin typeface="+mn-lt"/>
            </a:rPr>
            <a:t>Tuetaan, </a:t>
          </a:r>
          <a:r>
            <a:rPr lang="fi-FI" sz="24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autetaan</a:t>
          </a:r>
          <a:r>
            <a:rPr lang="fi-FI" sz="2400" kern="1200" baseline="0" dirty="0">
              <a:solidFill>
                <a:schemeClr val="bg1"/>
              </a:solidFill>
              <a:latin typeface="+mn-lt"/>
            </a:rPr>
            <a:t> ja kannustetaan organisaatiota kohti </a:t>
          </a:r>
          <a:r>
            <a:rPr lang="fi-FI" sz="2400" kern="1200" baseline="0" dirty="0">
              <a:solidFill>
                <a:srgbClr val="FFFFFF"/>
              </a:solidFill>
              <a:latin typeface="Calibri"/>
              <a:ea typeface="+mn-ea"/>
              <a:cs typeface="+mn-cs"/>
            </a:rPr>
            <a:t>ympäristöllisesti kestävää toimintaa. </a:t>
          </a:r>
        </a:p>
      </dsp:txBody>
      <dsp:txXfrm>
        <a:off x="827254" y="1964729"/>
        <a:ext cx="7188682" cy="1039093"/>
      </dsp:txXfrm>
    </dsp:sp>
    <dsp:sp modelId="{E07BD563-4E12-47CC-9CE8-C2D5C5B1C471}">
      <dsp:nvSpPr>
        <dsp:cNvPr id="0" name=""/>
        <dsp:cNvSpPr/>
      </dsp:nvSpPr>
      <dsp:spPr>
        <a:xfrm>
          <a:off x="366816" y="1833383"/>
          <a:ext cx="1242138" cy="1242138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E10EF-6D34-48E7-8724-21B590743E36}">
      <dsp:nvSpPr>
        <dsp:cNvPr id="0" name=""/>
        <dsp:cNvSpPr/>
      </dsp:nvSpPr>
      <dsp:spPr>
        <a:xfrm>
          <a:off x="758201" y="3468933"/>
          <a:ext cx="7248507" cy="993710"/>
        </a:xfrm>
        <a:prstGeom prst="rect">
          <a:avLst/>
        </a:prstGeom>
        <a:solidFill>
          <a:srgbClr val="94C12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Tavoitteena on, että kaikki </a:t>
          </a:r>
          <a:r>
            <a:rPr lang="fi-FI" sz="2000" kern="1200" dirty="0" err="1"/>
            <a:t>SRL:n</a:t>
          </a:r>
          <a:r>
            <a:rPr lang="fi-FI" sz="2000" kern="1200" dirty="0"/>
            <a:t> jäsenyhteisöt omaksuvat ympäristövastuusta huolehtimisen ja sen jatkuvan parantamisen luontevaksi osaksi toimintaansa.</a:t>
          </a:r>
          <a:endParaRPr lang="fi-FI" sz="2400" b="0" kern="1200" baseline="0" dirty="0">
            <a:solidFill>
              <a:schemeClr val="bg1"/>
            </a:solidFill>
            <a:latin typeface="+mn-lt"/>
          </a:endParaRPr>
        </a:p>
      </dsp:txBody>
      <dsp:txXfrm>
        <a:off x="758201" y="3468933"/>
        <a:ext cx="7248507" cy="993710"/>
      </dsp:txXfrm>
    </dsp:sp>
    <dsp:sp modelId="{3EDC7DCB-3888-40ED-8394-0F7718397849}">
      <dsp:nvSpPr>
        <dsp:cNvPr id="0" name=""/>
        <dsp:cNvSpPr/>
      </dsp:nvSpPr>
      <dsp:spPr>
        <a:xfrm>
          <a:off x="-4333" y="3353772"/>
          <a:ext cx="1242138" cy="1242138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EAAD5-CAF3-409A-B0B9-9B111D45DAB8}">
      <dsp:nvSpPr>
        <dsp:cNvPr id="0" name=""/>
        <dsp:cNvSpPr/>
      </dsp:nvSpPr>
      <dsp:spPr>
        <a:xfrm>
          <a:off x="-5471989" y="-837933"/>
          <a:ext cx="6516179" cy="651617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F163F-46FA-4050-A01A-14D43416FD8C}">
      <dsp:nvSpPr>
        <dsp:cNvPr id="0" name=""/>
        <dsp:cNvSpPr/>
      </dsp:nvSpPr>
      <dsp:spPr>
        <a:xfrm>
          <a:off x="738631" y="519830"/>
          <a:ext cx="7130928" cy="968062"/>
        </a:xfrm>
        <a:prstGeom prst="rect">
          <a:avLst/>
        </a:prstGeom>
        <a:solidFill>
          <a:srgbClr val="009FE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b="1" kern="1200" dirty="0">
              <a:solidFill>
                <a:schemeClr val="bg1"/>
              </a:solidFill>
              <a:latin typeface="+mj-lt"/>
            </a:rPr>
            <a:t>TAPAMME TOIMIA</a:t>
          </a:r>
        </a:p>
      </dsp:txBody>
      <dsp:txXfrm>
        <a:off x="738631" y="519830"/>
        <a:ext cx="7130928" cy="968062"/>
      </dsp:txXfrm>
    </dsp:sp>
    <dsp:sp modelId="{609840E5-5758-4339-A710-949E1EF638F4}">
      <dsp:nvSpPr>
        <dsp:cNvPr id="0" name=""/>
        <dsp:cNvSpPr/>
      </dsp:nvSpPr>
      <dsp:spPr>
        <a:xfrm>
          <a:off x="66796" y="363023"/>
          <a:ext cx="1210077" cy="121007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F6286-C4C5-4B12-9868-FDC6D112FDBC}">
      <dsp:nvSpPr>
        <dsp:cNvPr id="0" name=""/>
        <dsp:cNvSpPr/>
      </dsp:nvSpPr>
      <dsp:spPr>
        <a:xfrm>
          <a:off x="1023725" y="1936124"/>
          <a:ext cx="6779037" cy="968062"/>
        </a:xfrm>
        <a:prstGeom prst="rect">
          <a:avLst/>
        </a:prstGeom>
        <a:solidFill>
          <a:srgbClr val="009FE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b="0" i="0" kern="1200" dirty="0">
              <a:solidFill>
                <a:schemeClr val="bg1"/>
              </a:solidFill>
              <a:effectLst/>
              <a:latin typeface="+mn-lt"/>
            </a:rPr>
            <a:t>Kokoaa yhteen Ratsastajainliiton toimintaperiaatteet ja säännöt.</a:t>
          </a:r>
          <a:endParaRPr lang="fi-FI" sz="2900" kern="1200" dirty="0">
            <a:solidFill>
              <a:schemeClr val="bg1"/>
            </a:solidFill>
            <a:latin typeface="+mn-lt"/>
          </a:endParaRPr>
        </a:p>
      </dsp:txBody>
      <dsp:txXfrm>
        <a:off x="1023725" y="1936124"/>
        <a:ext cx="6779037" cy="968062"/>
      </dsp:txXfrm>
    </dsp:sp>
    <dsp:sp modelId="{F45DD652-D8C6-454F-AA1B-EBE9270E8A29}">
      <dsp:nvSpPr>
        <dsp:cNvPr id="0" name=""/>
        <dsp:cNvSpPr/>
      </dsp:nvSpPr>
      <dsp:spPr>
        <a:xfrm>
          <a:off x="418686" y="1815117"/>
          <a:ext cx="1210077" cy="121007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9EB80-F914-447F-BD02-FFFB45E96F73}">
      <dsp:nvSpPr>
        <dsp:cNvPr id="0" name=""/>
        <dsp:cNvSpPr/>
      </dsp:nvSpPr>
      <dsp:spPr>
        <a:xfrm>
          <a:off x="671835" y="3388218"/>
          <a:ext cx="7130928" cy="968062"/>
        </a:xfrm>
        <a:prstGeom prst="rect">
          <a:avLst/>
        </a:prstGeom>
        <a:solidFill>
          <a:srgbClr val="009FE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b="0" i="0" kern="1200" dirty="0">
              <a:solidFill>
                <a:schemeClr val="bg1"/>
              </a:solidFill>
              <a:effectLst/>
              <a:latin typeface="+mn-lt"/>
            </a:rPr>
            <a:t>Tavoitteena on</a:t>
          </a:r>
          <a:r>
            <a:rPr lang="fi-FI" sz="2900" kern="1200" dirty="0">
              <a:solidFill>
                <a:schemeClr val="bg1"/>
              </a:solidFill>
              <a:latin typeface="+mn-lt"/>
            </a:rPr>
            <a:t> </a:t>
          </a:r>
          <a:r>
            <a:rPr lang="fi-FI" sz="2900" b="0" i="0" kern="1200" dirty="0">
              <a:solidFill>
                <a:schemeClr val="bg1"/>
              </a:solidFill>
              <a:effectLst/>
              <a:latin typeface="+mn-lt"/>
            </a:rPr>
            <a:t>selkeyttää ja selventää organisaation toimintatapoja ja sääntöjä.</a:t>
          </a:r>
        </a:p>
      </dsp:txBody>
      <dsp:txXfrm>
        <a:off x="671835" y="3388218"/>
        <a:ext cx="7130928" cy="968062"/>
      </dsp:txXfrm>
    </dsp:sp>
    <dsp:sp modelId="{B8D055E7-89F0-4C73-B743-52A5C6E15F28}">
      <dsp:nvSpPr>
        <dsp:cNvPr id="0" name=""/>
        <dsp:cNvSpPr/>
      </dsp:nvSpPr>
      <dsp:spPr>
        <a:xfrm>
          <a:off x="66796" y="3267210"/>
          <a:ext cx="1210077" cy="121007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091548" y="-932024"/>
          <a:ext cx="7251397" cy="7251397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62584" y="420183"/>
          <a:ext cx="7309772" cy="755367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ea typeface="+mn-ea"/>
              <a:cs typeface="+mn-cs"/>
            </a:rPr>
            <a:t>TAVOITTEET 2025</a:t>
          </a:r>
          <a:endParaRPr lang="fi-FI" sz="3600" b="1" kern="1200" baseline="0" dirty="0">
            <a:latin typeface="+mj-lt"/>
          </a:endParaRPr>
        </a:p>
      </dsp:txBody>
      <dsp:txXfrm>
        <a:off x="562584" y="420183"/>
        <a:ext cx="7309772" cy="755367"/>
      </dsp:txXfrm>
    </dsp:sp>
    <dsp:sp modelId="{0FD49BCD-2157-4C5E-956C-E5733222EEDB}">
      <dsp:nvSpPr>
        <dsp:cNvPr id="0" name=""/>
        <dsp:cNvSpPr/>
      </dsp:nvSpPr>
      <dsp:spPr>
        <a:xfrm>
          <a:off x="68729" y="360126"/>
          <a:ext cx="1044150" cy="103081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C8B40-F50D-4B98-8724-358A2281DA17}">
      <dsp:nvSpPr>
        <dsp:cNvPr id="0" name=""/>
        <dsp:cNvSpPr/>
      </dsp:nvSpPr>
      <dsp:spPr>
        <a:xfrm>
          <a:off x="1082192" y="1657579"/>
          <a:ext cx="6834607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i="0" kern="1200" baseline="0" dirty="0"/>
            <a:t>Työryhmien tavoitteita ja vastuita selkeytetään.</a:t>
          </a:r>
        </a:p>
      </dsp:txBody>
      <dsp:txXfrm>
        <a:off x="1082192" y="1657579"/>
        <a:ext cx="6834607" cy="828789"/>
      </dsp:txXfrm>
    </dsp:sp>
    <dsp:sp modelId="{45D4DC84-3425-4BF2-9665-B7F7147770A3}">
      <dsp:nvSpPr>
        <dsp:cNvPr id="0" name=""/>
        <dsp:cNvSpPr/>
      </dsp:nvSpPr>
      <dsp:spPr>
        <a:xfrm>
          <a:off x="564198" y="1553980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B5C5-9489-44A8-A9E4-F6AC8FB7B85E}">
      <dsp:nvSpPr>
        <dsp:cNvPr id="0" name=""/>
        <dsp:cNvSpPr/>
      </dsp:nvSpPr>
      <dsp:spPr>
        <a:xfrm>
          <a:off x="1082192" y="2961862"/>
          <a:ext cx="6834607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i="0" kern="1200" baseline="0" dirty="0"/>
            <a:t>Kehitetään edelleen arvoyhteistyötä erilaisten sidosryhmien ja yhteistyökumppanien kanssa.</a:t>
          </a:r>
        </a:p>
      </dsp:txBody>
      <dsp:txXfrm>
        <a:off x="1082192" y="2961862"/>
        <a:ext cx="6834607" cy="828789"/>
      </dsp:txXfrm>
    </dsp:sp>
    <dsp:sp modelId="{F44736DE-5C34-41DD-82C1-CC6945692535}">
      <dsp:nvSpPr>
        <dsp:cNvPr id="0" name=""/>
        <dsp:cNvSpPr/>
      </dsp:nvSpPr>
      <dsp:spPr>
        <a:xfrm>
          <a:off x="564198" y="2797380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8B9ED-0336-4737-97B8-F977C52396DB}">
      <dsp:nvSpPr>
        <dsp:cNvPr id="0" name=""/>
        <dsp:cNvSpPr/>
      </dsp:nvSpPr>
      <dsp:spPr>
        <a:xfrm>
          <a:off x="607028" y="4144379"/>
          <a:ext cx="7309772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kern="1200" dirty="0"/>
            <a:t>Henkilöstötyytyväisyyttä parannetaan.</a:t>
          </a:r>
          <a:endParaRPr lang="fi-FI" sz="2000" i="0" kern="1200" baseline="0" dirty="0"/>
        </a:p>
      </dsp:txBody>
      <dsp:txXfrm>
        <a:off x="607028" y="4144379"/>
        <a:ext cx="7309772" cy="828789"/>
      </dsp:txXfrm>
    </dsp:sp>
    <dsp:sp modelId="{7E9936BB-8326-4473-9342-C35B4986CEDD}">
      <dsp:nvSpPr>
        <dsp:cNvPr id="0" name=""/>
        <dsp:cNvSpPr/>
      </dsp:nvSpPr>
      <dsp:spPr>
        <a:xfrm>
          <a:off x="89034" y="4040781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091548" y="-932024"/>
          <a:ext cx="7251397" cy="7251397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62584" y="420183"/>
          <a:ext cx="7309772" cy="755367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ea typeface="+mn-ea"/>
              <a:cs typeface="+mn-cs"/>
            </a:rPr>
            <a:t>TOIMENPITEET 2025</a:t>
          </a:r>
          <a:endParaRPr lang="fi-FI" sz="3600" b="1" kern="1200" baseline="0" dirty="0">
            <a:latin typeface="+mj-lt"/>
          </a:endParaRPr>
        </a:p>
      </dsp:txBody>
      <dsp:txXfrm>
        <a:off x="562584" y="420183"/>
        <a:ext cx="7309772" cy="755367"/>
      </dsp:txXfrm>
    </dsp:sp>
    <dsp:sp modelId="{0FD49BCD-2157-4C5E-956C-E5733222EEDB}">
      <dsp:nvSpPr>
        <dsp:cNvPr id="0" name=""/>
        <dsp:cNvSpPr/>
      </dsp:nvSpPr>
      <dsp:spPr>
        <a:xfrm>
          <a:off x="68729" y="360126"/>
          <a:ext cx="1044150" cy="103081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C8B40-F50D-4B98-8724-358A2281DA17}">
      <dsp:nvSpPr>
        <dsp:cNvPr id="0" name=""/>
        <dsp:cNvSpPr/>
      </dsp:nvSpPr>
      <dsp:spPr>
        <a:xfrm>
          <a:off x="1082192" y="1657579"/>
          <a:ext cx="6834607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i="0" kern="1200" baseline="0" dirty="0"/>
            <a:t>Toimielinten toimintatapojen yhdenmukaistaminen ja talouden </a:t>
          </a:r>
          <a:r>
            <a:rPr lang="fi-FI" sz="2000" i="0" kern="1200" baseline="0"/>
            <a:t>seurannan tehostaminen.</a:t>
          </a:r>
          <a:endParaRPr lang="fi-FI" sz="2000" i="0" kern="1200" baseline="0" dirty="0"/>
        </a:p>
      </dsp:txBody>
      <dsp:txXfrm>
        <a:off x="1082192" y="1657579"/>
        <a:ext cx="6834607" cy="828789"/>
      </dsp:txXfrm>
    </dsp:sp>
    <dsp:sp modelId="{45D4DC84-3425-4BF2-9665-B7F7147770A3}">
      <dsp:nvSpPr>
        <dsp:cNvPr id="0" name=""/>
        <dsp:cNvSpPr/>
      </dsp:nvSpPr>
      <dsp:spPr>
        <a:xfrm>
          <a:off x="564198" y="1553980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B5C5-9489-44A8-A9E4-F6AC8FB7B85E}">
      <dsp:nvSpPr>
        <dsp:cNvPr id="0" name=""/>
        <dsp:cNvSpPr/>
      </dsp:nvSpPr>
      <dsp:spPr>
        <a:xfrm>
          <a:off x="1082192" y="2900979"/>
          <a:ext cx="6834607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kern="1200" dirty="0"/>
            <a:t>Tehdään verkkokoulutus </a:t>
          </a:r>
          <a:r>
            <a:rPr lang="fi-FI" sz="2000" kern="1200" dirty="0" err="1"/>
            <a:t>SRL:sta</a:t>
          </a:r>
          <a:r>
            <a:rPr lang="fi-FI" sz="2000" kern="1200" dirty="0"/>
            <a:t> toimijana sekä sen toimintatavoista ja –ohjeista vapaaehtoistoimijoille.</a:t>
          </a:r>
          <a:endParaRPr lang="fi-FI" sz="2000" i="0" kern="1200" baseline="0" dirty="0"/>
        </a:p>
      </dsp:txBody>
      <dsp:txXfrm>
        <a:off x="1082192" y="2900979"/>
        <a:ext cx="6834607" cy="828789"/>
      </dsp:txXfrm>
    </dsp:sp>
    <dsp:sp modelId="{F44736DE-5C34-41DD-82C1-CC6945692535}">
      <dsp:nvSpPr>
        <dsp:cNvPr id="0" name=""/>
        <dsp:cNvSpPr/>
      </dsp:nvSpPr>
      <dsp:spPr>
        <a:xfrm>
          <a:off x="564198" y="2797380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8B9ED-0336-4737-97B8-F977C52396DB}">
      <dsp:nvSpPr>
        <dsp:cNvPr id="0" name=""/>
        <dsp:cNvSpPr/>
      </dsp:nvSpPr>
      <dsp:spPr>
        <a:xfrm>
          <a:off x="607028" y="4144379"/>
          <a:ext cx="7309772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kern="1200" dirty="0"/>
            <a:t>Henkilöstötyytyväisyys mitataan ja kyselyn tulosten pohjalta priorisoidut toimenpiteet viedään käytäntöön.</a:t>
          </a:r>
          <a:endParaRPr lang="fi-FI" sz="2000" i="0" kern="1200" baseline="0" dirty="0"/>
        </a:p>
      </dsp:txBody>
      <dsp:txXfrm>
        <a:off x="607028" y="4144379"/>
        <a:ext cx="7309772" cy="828789"/>
      </dsp:txXfrm>
    </dsp:sp>
    <dsp:sp modelId="{7E9936BB-8326-4473-9342-C35B4986CEDD}">
      <dsp:nvSpPr>
        <dsp:cNvPr id="0" name=""/>
        <dsp:cNvSpPr/>
      </dsp:nvSpPr>
      <dsp:spPr>
        <a:xfrm>
          <a:off x="89034" y="4040781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5988910" y="-937737"/>
          <a:ext cx="7129470" cy="7129470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12177" y="461379"/>
          <a:ext cx="7321275" cy="742647"/>
        </a:xfrm>
        <a:prstGeom prst="rect">
          <a:avLst/>
        </a:prstGeom>
        <a:solidFill>
          <a:srgbClr val="94C12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774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solidFill>
                <a:schemeClr val="bg1"/>
              </a:solidFill>
              <a:latin typeface="+mj-lt"/>
            </a:rPr>
            <a:t>TAVOITTEET 2025</a:t>
          </a:r>
        </a:p>
      </dsp:txBody>
      <dsp:txXfrm>
        <a:off x="512177" y="461379"/>
        <a:ext cx="7321275" cy="742647"/>
      </dsp:txXfrm>
    </dsp:sp>
    <dsp:sp modelId="{0FD49BCD-2157-4C5E-956C-E5733222EEDB}">
      <dsp:nvSpPr>
        <dsp:cNvPr id="0" name=""/>
        <dsp:cNvSpPr/>
      </dsp:nvSpPr>
      <dsp:spPr>
        <a:xfrm>
          <a:off x="67723" y="354062"/>
          <a:ext cx="1026568" cy="101345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55769-0F97-461B-8F9F-F80AB3B004A6}">
      <dsp:nvSpPr>
        <dsp:cNvPr id="0" name=""/>
        <dsp:cNvSpPr/>
      </dsp:nvSpPr>
      <dsp:spPr>
        <a:xfrm>
          <a:off x="1172381" y="1596128"/>
          <a:ext cx="6630737" cy="814833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777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>
              <a:solidFill>
                <a:schemeClr val="bg1"/>
              </a:solidFill>
              <a:latin typeface="+mn-lt"/>
            </a:rPr>
            <a:t>Edistää ympäristövastuutoimenpiteiden käyttöönottoa </a:t>
          </a:r>
          <a:r>
            <a:rPr lang="fi-FI" sz="2200" kern="1200" baseline="0" dirty="0" err="1">
              <a:solidFill>
                <a:schemeClr val="bg1"/>
              </a:solidFill>
              <a:latin typeface="+mn-lt"/>
            </a:rPr>
            <a:t>SRL:n</a:t>
          </a:r>
          <a:r>
            <a:rPr lang="fi-FI" sz="2200" kern="1200" baseline="0" dirty="0">
              <a:solidFill>
                <a:schemeClr val="bg1"/>
              </a:solidFill>
              <a:latin typeface="+mn-lt"/>
            </a:rPr>
            <a:t> jäsenyhteisöissä.</a:t>
          </a:r>
        </a:p>
      </dsp:txBody>
      <dsp:txXfrm>
        <a:off x="1172381" y="1596128"/>
        <a:ext cx="6630737" cy="814833"/>
      </dsp:txXfrm>
    </dsp:sp>
    <dsp:sp modelId="{E07BD563-4E12-47CC-9CE8-C2D5C5B1C471}">
      <dsp:nvSpPr>
        <dsp:cNvPr id="0" name=""/>
        <dsp:cNvSpPr/>
      </dsp:nvSpPr>
      <dsp:spPr>
        <a:xfrm>
          <a:off x="554849" y="1527812"/>
          <a:ext cx="1018541" cy="1018541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656D8-D979-41E9-8EB0-1CEDE3DEF9AC}">
      <dsp:nvSpPr>
        <dsp:cNvPr id="0" name=""/>
        <dsp:cNvSpPr/>
      </dsp:nvSpPr>
      <dsp:spPr>
        <a:xfrm>
          <a:off x="1175397" y="2801291"/>
          <a:ext cx="6607844" cy="814833"/>
        </a:xfrm>
        <a:prstGeom prst="rect">
          <a:avLst/>
        </a:prstGeom>
        <a:solidFill>
          <a:srgbClr val="94C12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7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>
              <a:solidFill>
                <a:schemeClr val="bg1"/>
              </a:solidFill>
            </a:rPr>
            <a:t>Pienentää liiton toiminnasta johtuvia negatiivisia ympäristövaikutuksia.</a:t>
          </a:r>
        </a:p>
      </dsp:txBody>
      <dsp:txXfrm>
        <a:off x="1175397" y="2801291"/>
        <a:ext cx="6607844" cy="814833"/>
      </dsp:txXfrm>
    </dsp:sp>
    <dsp:sp modelId="{0E288FE7-4067-48A6-9AF9-3AB5284FF6AB}">
      <dsp:nvSpPr>
        <dsp:cNvPr id="0" name=""/>
        <dsp:cNvSpPr/>
      </dsp:nvSpPr>
      <dsp:spPr>
        <a:xfrm>
          <a:off x="554849" y="2750275"/>
          <a:ext cx="1018541" cy="1018541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914ED-70C6-4DFD-9D3D-43D91687732D}">
      <dsp:nvSpPr>
        <dsp:cNvPr id="0" name=""/>
        <dsp:cNvSpPr/>
      </dsp:nvSpPr>
      <dsp:spPr>
        <a:xfrm>
          <a:off x="557349" y="4053291"/>
          <a:ext cx="7231223" cy="814833"/>
        </a:xfrm>
        <a:prstGeom prst="rect">
          <a:avLst/>
        </a:prstGeom>
        <a:solidFill>
          <a:srgbClr val="94C12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7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>
              <a:solidFill>
                <a:schemeClr val="bg1"/>
              </a:solidFill>
              <a:latin typeface="Calibri"/>
              <a:ea typeface="+mn-ea"/>
              <a:cs typeface="+mn-cs"/>
            </a:rPr>
            <a:t>Tehostaa ympäristöasioista</a:t>
          </a:r>
          <a:r>
            <a:rPr lang="fi-FI" sz="2200" kern="1200" baseline="0" dirty="0">
              <a:solidFill>
                <a:schemeClr val="bg1"/>
              </a:solidFill>
            </a:rPr>
            <a:t> viestimistä.</a:t>
          </a:r>
        </a:p>
      </dsp:txBody>
      <dsp:txXfrm>
        <a:off x="557349" y="4053291"/>
        <a:ext cx="7231223" cy="814833"/>
      </dsp:txXfrm>
    </dsp:sp>
    <dsp:sp modelId="{BED5866A-0431-4DEF-964D-1975BE6139A7}">
      <dsp:nvSpPr>
        <dsp:cNvPr id="0" name=""/>
        <dsp:cNvSpPr/>
      </dsp:nvSpPr>
      <dsp:spPr>
        <a:xfrm>
          <a:off x="87687" y="3972737"/>
          <a:ext cx="1018541" cy="1018541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523883" y="-1045651"/>
          <a:ext cx="7820296" cy="7820296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639853" y="317708"/>
          <a:ext cx="7672399" cy="1186439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5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          </a:t>
          </a:r>
          <a:r>
            <a:rPr lang="fi-FI" sz="36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TOIMENPITEET 2025</a:t>
          </a:r>
          <a:endParaRPr lang="fi-FI" sz="3600" b="1" kern="1200" baseline="0" dirty="0">
            <a:solidFill>
              <a:schemeClr val="bg1"/>
            </a:solidFill>
            <a:latin typeface="+mn-lt"/>
          </a:endParaRPr>
        </a:p>
      </dsp:txBody>
      <dsp:txXfrm>
        <a:off x="639853" y="317708"/>
        <a:ext cx="7672399" cy="1186439"/>
      </dsp:txXfrm>
    </dsp:sp>
    <dsp:sp modelId="{0FD49BCD-2157-4C5E-956C-E5733222EEDB}">
      <dsp:nvSpPr>
        <dsp:cNvPr id="0" name=""/>
        <dsp:cNvSpPr/>
      </dsp:nvSpPr>
      <dsp:spPr>
        <a:xfrm>
          <a:off x="35905" y="220261"/>
          <a:ext cx="1328750" cy="132875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41D7D-0D75-417B-9EB6-313DEFFED12E}">
      <dsp:nvSpPr>
        <dsp:cNvPr id="0" name=""/>
        <dsp:cNvSpPr/>
      </dsp:nvSpPr>
      <dsp:spPr>
        <a:xfrm>
          <a:off x="1213080" y="1787816"/>
          <a:ext cx="7160131" cy="893908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54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Jatketaan sidosryhmien ja yhteistyökumppaneiden kanssa ympäristötoimenpiteiden kehittämistä hankkeiden avulla. </a:t>
          </a:r>
          <a:r>
            <a:rPr lang="fi-FI" sz="1800" kern="1200" baseline="0" dirty="0">
              <a:solidFill>
                <a:srgbClr val="FFFFFF"/>
              </a:solidFill>
              <a:latin typeface="+mn-lt"/>
              <a:ea typeface="+mn-ea"/>
              <a:cs typeface="+mn-cs"/>
            </a:rPr>
            <a:t> </a:t>
          </a:r>
        </a:p>
      </dsp:txBody>
      <dsp:txXfrm>
        <a:off x="1213080" y="1787816"/>
        <a:ext cx="7160131" cy="893908"/>
      </dsp:txXfrm>
    </dsp:sp>
    <dsp:sp modelId="{9D4CFBA4-7FFE-49E9-93E6-30EFA954FC7F}">
      <dsp:nvSpPr>
        <dsp:cNvPr id="0" name=""/>
        <dsp:cNvSpPr/>
      </dsp:nvSpPr>
      <dsp:spPr>
        <a:xfrm>
          <a:off x="741856" y="1676078"/>
          <a:ext cx="1117385" cy="1117385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50501-7F9C-44BC-807E-69FF3D913187}">
      <dsp:nvSpPr>
        <dsp:cNvPr id="0" name=""/>
        <dsp:cNvSpPr/>
      </dsp:nvSpPr>
      <dsp:spPr>
        <a:xfrm>
          <a:off x="1213080" y="3128911"/>
          <a:ext cx="7160131" cy="893908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54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>
              <a:solidFill>
                <a:srgbClr val="FFFFFF"/>
              </a:solidFill>
              <a:latin typeface="+mn-lt"/>
              <a:ea typeface="+mn-ea"/>
              <a:cs typeface="+mn-cs"/>
            </a:rPr>
            <a:t>Tuetaan jäsenyhteisöä ympäristöohjeistojen käyttöönotossa ja jatketaan niiden kehittämistä. </a:t>
          </a:r>
        </a:p>
      </dsp:txBody>
      <dsp:txXfrm>
        <a:off x="1213080" y="3128911"/>
        <a:ext cx="7160131" cy="893908"/>
      </dsp:txXfrm>
    </dsp:sp>
    <dsp:sp modelId="{AF28CBF8-E811-4EAA-A51A-3B0F9AD10FDF}">
      <dsp:nvSpPr>
        <dsp:cNvPr id="0" name=""/>
        <dsp:cNvSpPr/>
      </dsp:nvSpPr>
      <dsp:spPr>
        <a:xfrm>
          <a:off x="654387" y="3017173"/>
          <a:ext cx="1117385" cy="1117385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FBC70-9A0A-46C8-9698-0F80B815396A}">
      <dsp:nvSpPr>
        <dsp:cNvPr id="0" name=""/>
        <dsp:cNvSpPr/>
      </dsp:nvSpPr>
      <dsp:spPr>
        <a:xfrm>
          <a:off x="700581" y="4470006"/>
          <a:ext cx="7672629" cy="893908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5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+mn-lt"/>
            </a:rPr>
            <a:t>Toteutetaan ydinorganisaatiossa WWF Green Office –ympäristöohjelmassa tarkemmin määriteltyjä toimenpiteitä.</a:t>
          </a:r>
        </a:p>
      </dsp:txBody>
      <dsp:txXfrm>
        <a:off x="700581" y="4470006"/>
        <a:ext cx="7672629" cy="893908"/>
      </dsp:txXfrm>
    </dsp:sp>
    <dsp:sp modelId="{34A3877A-E04D-42BD-8BA3-40F49C562389}">
      <dsp:nvSpPr>
        <dsp:cNvPr id="0" name=""/>
        <dsp:cNvSpPr/>
      </dsp:nvSpPr>
      <dsp:spPr>
        <a:xfrm>
          <a:off x="229358" y="4358268"/>
          <a:ext cx="1117385" cy="1117385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2A2AD-66DE-472B-9E4E-3E9DCC997564}">
      <dsp:nvSpPr>
        <dsp:cNvPr id="0" name=""/>
        <dsp:cNvSpPr/>
      </dsp:nvSpPr>
      <dsp:spPr>
        <a:xfrm>
          <a:off x="-5860109" y="-897042"/>
          <a:ext cx="6978051" cy="6978051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90B5D-0DD2-4DE3-9080-B005B18B6110}">
      <dsp:nvSpPr>
        <dsp:cNvPr id="0" name=""/>
        <dsp:cNvSpPr/>
      </dsp:nvSpPr>
      <dsp:spPr>
        <a:xfrm>
          <a:off x="739441" y="508453"/>
          <a:ext cx="7345830" cy="1036793"/>
        </a:xfrm>
        <a:prstGeom prst="rect">
          <a:avLst/>
        </a:prstGeom>
        <a:solidFill>
          <a:srgbClr val="F39200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22955" tIns="83820" rIns="83820" bIns="8382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 </a:t>
          </a:r>
          <a:r>
            <a:rPr lang="fi-FI" sz="3600" b="1" kern="1200" dirty="0">
              <a:solidFill>
                <a:schemeClr val="bg1"/>
              </a:solidFill>
              <a:ea typeface="+mn-ea"/>
              <a:cs typeface="+mn-cs"/>
            </a:rPr>
            <a:t>HEVOSEN RINNALLA</a:t>
          </a:r>
          <a:endParaRPr lang="fi-FI" sz="3600" b="1" kern="1200" dirty="0">
            <a:solidFill>
              <a:schemeClr val="bg1"/>
            </a:solidFill>
          </a:endParaRPr>
        </a:p>
      </dsp:txBody>
      <dsp:txXfrm>
        <a:off x="739441" y="508453"/>
        <a:ext cx="7345830" cy="1036793"/>
      </dsp:txXfrm>
    </dsp:sp>
    <dsp:sp modelId="{46A32086-38ED-4E21-B7EC-BBF25AA4860F}">
      <dsp:nvSpPr>
        <dsp:cNvPr id="0" name=""/>
        <dsp:cNvSpPr/>
      </dsp:nvSpPr>
      <dsp:spPr>
        <a:xfrm>
          <a:off x="71538" y="388797"/>
          <a:ext cx="1295991" cy="129599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12AF9-136E-4719-B909-828C8AB3D156}">
      <dsp:nvSpPr>
        <dsp:cNvPr id="0" name=""/>
        <dsp:cNvSpPr/>
      </dsp:nvSpPr>
      <dsp:spPr>
        <a:xfrm>
          <a:off x="1033479" y="2058335"/>
          <a:ext cx="6968956" cy="1036793"/>
        </a:xfrm>
        <a:prstGeom prst="rect">
          <a:avLst/>
        </a:prstGeom>
        <a:solidFill>
          <a:srgbClr val="F392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955" tIns="63500" rIns="63500" bIns="6350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Edistetään</a:t>
          </a:r>
          <a:r>
            <a:rPr lang="fi-FI" sz="2500" b="0" kern="1200" dirty="0">
              <a:solidFill>
                <a:schemeClr val="bg1"/>
              </a:solidFill>
              <a:ea typeface="+mn-ea"/>
              <a:cs typeface="+mn-cs"/>
            </a:rPr>
            <a:t> hevosen </a:t>
          </a:r>
          <a:r>
            <a:rPr lang="fi-FI" sz="25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hyvinvointia</a:t>
          </a:r>
          <a:r>
            <a:rPr lang="fi-FI" sz="2500" b="0" kern="1200" dirty="0">
              <a:solidFill>
                <a:schemeClr val="bg1"/>
              </a:solidFill>
              <a:ea typeface="+mn-ea"/>
              <a:cs typeface="+mn-cs"/>
            </a:rPr>
            <a:t> kaikessa liiton toiminnassa.</a:t>
          </a:r>
        </a:p>
      </dsp:txBody>
      <dsp:txXfrm>
        <a:off x="1033479" y="2058335"/>
        <a:ext cx="6968956" cy="1036793"/>
      </dsp:txXfrm>
    </dsp:sp>
    <dsp:sp modelId="{1D4B2962-6458-4AF8-9963-500EBA4C398D}">
      <dsp:nvSpPr>
        <dsp:cNvPr id="0" name=""/>
        <dsp:cNvSpPr/>
      </dsp:nvSpPr>
      <dsp:spPr>
        <a:xfrm>
          <a:off x="448413" y="1943987"/>
          <a:ext cx="1295991" cy="129599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8C907-F13D-4320-9011-8EB226BCBA83}">
      <dsp:nvSpPr>
        <dsp:cNvPr id="0" name=""/>
        <dsp:cNvSpPr/>
      </dsp:nvSpPr>
      <dsp:spPr>
        <a:xfrm>
          <a:off x="719534" y="3628776"/>
          <a:ext cx="7345830" cy="1036793"/>
        </a:xfrm>
        <a:prstGeom prst="rect">
          <a:avLst/>
        </a:prstGeom>
        <a:solidFill>
          <a:srgbClr val="F392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95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Lisätään</a:t>
          </a:r>
          <a:r>
            <a:rPr lang="fi-FI" sz="2500" b="0" kern="1200" dirty="0">
              <a:solidFill>
                <a:schemeClr val="bg1"/>
              </a:solidFill>
              <a:ea typeface="+mn-ea"/>
              <a:cs typeface="+mn-cs"/>
            </a:rPr>
            <a:t> ihmisten tietoisuutta hevosen hyvinvointiin liittyvistä tekijöistä.</a:t>
          </a:r>
        </a:p>
      </dsp:txBody>
      <dsp:txXfrm>
        <a:off x="719534" y="3628776"/>
        <a:ext cx="7345830" cy="1036793"/>
      </dsp:txXfrm>
    </dsp:sp>
    <dsp:sp modelId="{719F89FD-E383-4D4D-A17A-2094239DD9FA}">
      <dsp:nvSpPr>
        <dsp:cNvPr id="0" name=""/>
        <dsp:cNvSpPr/>
      </dsp:nvSpPr>
      <dsp:spPr>
        <a:xfrm>
          <a:off x="71538" y="3499177"/>
          <a:ext cx="1295991" cy="129599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833331" y="-1044794"/>
          <a:ext cx="8132581" cy="8132581"/>
        </a:xfrm>
        <a:prstGeom prst="blockArc">
          <a:avLst>
            <a:gd name="adj1" fmla="val 18900000"/>
            <a:gd name="adj2" fmla="val 2700000"/>
            <a:gd name="adj3" fmla="val 266"/>
          </a:avLst>
        </a:prstGeom>
        <a:noFill/>
        <a:ln w="12700" cap="flat" cmpd="sng" algn="ctr">
          <a:solidFill>
            <a:srgbClr val="F3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91137" y="471320"/>
          <a:ext cx="7226636" cy="847295"/>
        </a:xfrm>
        <a:prstGeom prst="rect">
          <a:avLst/>
        </a:prstGeom>
        <a:solidFill>
          <a:srgbClr val="F38F00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37913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cs typeface="Calibri Light"/>
            </a:rPr>
            <a:t>         TAVOITTEET 2025</a:t>
          </a:r>
        </a:p>
      </dsp:txBody>
      <dsp:txXfrm>
        <a:off x="591137" y="471320"/>
        <a:ext cx="7226636" cy="847295"/>
      </dsp:txXfrm>
    </dsp:sp>
    <dsp:sp modelId="{0FD49BCD-2157-4C5E-956C-E5733222EEDB}">
      <dsp:nvSpPr>
        <dsp:cNvPr id="0" name=""/>
        <dsp:cNvSpPr/>
      </dsp:nvSpPr>
      <dsp:spPr>
        <a:xfrm>
          <a:off x="75998" y="403954"/>
          <a:ext cx="1171224" cy="115626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D372C-2163-4B13-8FAD-4085C88CE55A}">
      <dsp:nvSpPr>
        <dsp:cNvPr id="0" name=""/>
        <dsp:cNvSpPr/>
      </dsp:nvSpPr>
      <dsp:spPr>
        <a:xfrm>
          <a:off x="1212800" y="1859307"/>
          <a:ext cx="6693644" cy="929653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913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latin typeface="Calibri"/>
              <a:ea typeface="+mn-ea"/>
              <a:cs typeface="Calibri"/>
            </a:rPr>
            <a:t>Osallistua vahvasti ja ennakoivasti hevosalaa koskevaan edunvalvontakeskusteluun. </a:t>
          </a:r>
          <a:endParaRPr lang="fi-FI" sz="2000" kern="1200" baseline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2800" y="1859307"/>
        <a:ext cx="6693644" cy="929653"/>
      </dsp:txXfrm>
    </dsp:sp>
    <dsp:sp modelId="{E99B8C04-2C48-4913-8A3D-7B006CB96C14}">
      <dsp:nvSpPr>
        <dsp:cNvPr id="0" name=""/>
        <dsp:cNvSpPr/>
      </dsp:nvSpPr>
      <dsp:spPr>
        <a:xfrm>
          <a:off x="631766" y="1743101"/>
          <a:ext cx="1162067" cy="116206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F4D6C-33D8-4597-A4FE-0913E11E8E31}">
      <dsp:nvSpPr>
        <dsp:cNvPr id="0" name=""/>
        <dsp:cNvSpPr/>
      </dsp:nvSpPr>
      <dsp:spPr>
        <a:xfrm>
          <a:off x="1212800" y="3254030"/>
          <a:ext cx="6693644" cy="929653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913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latin typeface="Calibri"/>
              <a:cs typeface="Calibri"/>
            </a:rPr>
            <a:t>Varmistaa kilpailusääntöjen ja toimintaohjeiden ajantasaisuus hevosen hyvinvoinnin osalta.</a:t>
          </a:r>
          <a:endParaRPr lang="fi-FI" sz="2000" baseline="0" dirty="0">
            <a:latin typeface="Calibri"/>
            <a:cs typeface="Calibri"/>
          </a:endParaRPr>
        </a:p>
      </dsp:txBody>
      <dsp:txXfrm>
        <a:off x="1212800" y="3254030"/>
        <a:ext cx="6693644" cy="929653"/>
      </dsp:txXfrm>
    </dsp:sp>
    <dsp:sp modelId="{4EA63C67-74E4-4461-9A07-13F717C321E8}">
      <dsp:nvSpPr>
        <dsp:cNvPr id="0" name=""/>
        <dsp:cNvSpPr/>
      </dsp:nvSpPr>
      <dsp:spPr>
        <a:xfrm>
          <a:off x="631766" y="3137823"/>
          <a:ext cx="1162067" cy="116206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2A833-E41C-48B0-BACF-1CAD7B14C84E}">
      <dsp:nvSpPr>
        <dsp:cNvPr id="0" name=""/>
        <dsp:cNvSpPr/>
      </dsp:nvSpPr>
      <dsp:spPr>
        <a:xfrm>
          <a:off x="679808" y="4648752"/>
          <a:ext cx="7226636" cy="929653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9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latin typeface="Calibri"/>
              <a:cs typeface="Calibri"/>
            </a:rPr>
            <a:t>Lisätä tarjontaa ja mahdollisuuksia tietopohjaiseen </a:t>
          </a:r>
          <a:r>
            <a:rPr lang="fi-FI" sz="2000" kern="1200" baseline="0" dirty="0">
              <a:latin typeface="Calibri"/>
              <a:cs typeface="Calibri"/>
              <a:sym typeface="Wingdings" panose="05000000000000000000" pitchFamily="2" charset="2"/>
            </a:rPr>
            <a:t>hevostaitojen oppimiseen matalalla kynnyksellä eri kohderyhmille.   </a:t>
          </a:r>
          <a:endParaRPr lang="fi-FI" sz="2000" kern="1200" baseline="0" dirty="0">
            <a:latin typeface="Calibri"/>
            <a:cs typeface="Calibri"/>
          </a:endParaRPr>
        </a:p>
      </dsp:txBody>
      <dsp:txXfrm>
        <a:off x="679808" y="4648752"/>
        <a:ext cx="7226636" cy="929653"/>
      </dsp:txXfrm>
    </dsp:sp>
    <dsp:sp modelId="{E378374C-BA23-470B-B204-66F45264C8E8}">
      <dsp:nvSpPr>
        <dsp:cNvPr id="0" name=""/>
        <dsp:cNvSpPr/>
      </dsp:nvSpPr>
      <dsp:spPr>
        <a:xfrm>
          <a:off x="98775" y="4532546"/>
          <a:ext cx="1162067" cy="116206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979514" y="-1067018"/>
          <a:ext cx="8306236" cy="8306236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2700" cap="flat" cmpd="sng" algn="ctr">
          <a:solidFill>
            <a:srgbClr val="F38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31922" y="335431"/>
          <a:ext cx="7800306" cy="814998"/>
        </a:xfrm>
        <a:prstGeom prst="rect">
          <a:avLst/>
        </a:prstGeom>
        <a:solidFill>
          <a:srgbClr val="F392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ea typeface="+mn-ea"/>
              <a:cs typeface="+mn-cs"/>
            </a:rPr>
            <a:t>          TOIMENPITEET 2025</a:t>
          </a:r>
          <a:endParaRPr lang="fi-FI" sz="3600" b="1" kern="1200" baseline="0" dirty="0">
            <a:latin typeface="+mj-lt"/>
          </a:endParaRPr>
        </a:p>
      </dsp:txBody>
      <dsp:txXfrm>
        <a:off x="531922" y="335431"/>
        <a:ext cx="7800306" cy="814998"/>
      </dsp:txXfrm>
    </dsp:sp>
    <dsp:sp modelId="{0FD49BCD-2157-4C5E-956C-E5733222EEDB}">
      <dsp:nvSpPr>
        <dsp:cNvPr id="0" name=""/>
        <dsp:cNvSpPr/>
      </dsp:nvSpPr>
      <dsp:spPr>
        <a:xfrm>
          <a:off x="78082" y="335305"/>
          <a:ext cx="972316" cy="95990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B376E-5116-41F0-AAA9-41B658D4462D}">
      <dsp:nvSpPr>
        <dsp:cNvPr id="0" name=""/>
        <dsp:cNvSpPr/>
      </dsp:nvSpPr>
      <dsp:spPr>
        <a:xfrm>
          <a:off x="1220861" y="1464468"/>
          <a:ext cx="7247277" cy="834131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latin typeface="+mn-lt"/>
            </a:rPr>
            <a:t>Aktiivinen vaikuttaminen kunta- ja aluevaaleissa 2025</a:t>
          </a:r>
        </a:p>
      </dsp:txBody>
      <dsp:txXfrm>
        <a:off x="1220861" y="1464468"/>
        <a:ext cx="7247277" cy="834131"/>
      </dsp:txXfrm>
    </dsp:sp>
    <dsp:sp modelId="{2C1EC78D-7FDC-4DC6-8D1C-C9642F2AF189}">
      <dsp:nvSpPr>
        <dsp:cNvPr id="0" name=""/>
        <dsp:cNvSpPr/>
      </dsp:nvSpPr>
      <dsp:spPr>
        <a:xfrm>
          <a:off x="650020" y="1446455"/>
          <a:ext cx="964714" cy="96471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690DB-99F0-4928-B5F5-D68DA0EF1F13}">
      <dsp:nvSpPr>
        <dsp:cNvPr id="0" name=""/>
        <dsp:cNvSpPr/>
      </dsp:nvSpPr>
      <dsp:spPr>
        <a:xfrm>
          <a:off x="1302113" y="2600539"/>
          <a:ext cx="7077542" cy="971120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kern="1200" baseline="0" dirty="0">
              <a:latin typeface="+mn-lt"/>
            </a:rPr>
            <a:t>Osallistutaan tärkeimpiin hevosen hyvinvointia edistäviin hankekonsortioihin.</a:t>
          </a:r>
        </a:p>
      </dsp:txBody>
      <dsp:txXfrm>
        <a:off x="1302113" y="2600539"/>
        <a:ext cx="7077542" cy="971120"/>
      </dsp:txXfrm>
    </dsp:sp>
    <dsp:sp modelId="{42D08A20-2648-4738-A508-9D8041F18FDF}">
      <dsp:nvSpPr>
        <dsp:cNvPr id="0" name=""/>
        <dsp:cNvSpPr/>
      </dsp:nvSpPr>
      <dsp:spPr>
        <a:xfrm>
          <a:off x="819755" y="2603742"/>
          <a:ext cx="964714" cy="96471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ECF3B-4A3F-4756-A6D9-95CA153C354B}">
      <dsp:nvSpPr>
        <dsp:cNvPr id="0" name=""/>
        <dsp:cNvSpPr/>
      </dsp:nvSpPr>
      <dsp:spPr>
        <a:xfrm>
          <a:off x="1076936" y="3773559"/>
          <a:ext cx="7247277" cy="939655"/>
        </a:xfrm>
        <a:prstGeom prst="rect">
          <a:avLst/>
        </a:prstGeom>
        <a:solidFill>
          <a:srgbClr val="F392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latin typeface="+mn-lt"/>
            </a:rPr>
            <a:t>Hevosen hyvinvointityöryhmä tuottaa monipuolista, tutkittuun tietoon perustuvaa materiaalia eri kanavia hyödyntäen jäsenistön ja organisaation käyttöön.</a:t>
          </a:r>
        </a:p>
      </dsp:txBody>
      <dsp:txXfrm>
        <a:off x="1076936" y="3773559"/>
        <a:ext cx="7247277" cy="939655"/>
      </dsp:txXfrm>
    </dsp:sp>
    <dsp:sp modelId="{0E288FE7-4067-48A6-9AF9-3AB5284FF6AB}">
      <dsp:nvSpPr>
        <dsp:cNvPr id="0" name=""/>
        <dsp:cNvSpPr/>
      </dsp:nvSpPr>
      <dsp:spPr>
        <a:xfrm>
          <a:off x="650020" y="3761030"/>
          <a:ext cx="964714" cy="96471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54612-ABC4-414B-96BC-7C4B5704EA2E}">
      <dsp:nvSpPr>
        <dsp:cNvPr id="0" name=""/>
        <dsp:cNvSpPr/>
      </dsp:nvSpPr>
      <dsp:spPr>
        <a:xfrm>
          <a:off x="579348" y="4965048"/>
          <a:ext cx="7800306" cy="871253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latin typeface="+mn-lt"/>
            </a:rPr>
            <a:t>Hevostaitokerhojen toiminnan tukeminen.</a:t>
          </a:r>
        </a:p>
      </dsp:txBody>
      <dsp:txXfrm>
        <a:off x="579348" y="4965048"/>
        <a:ext cx="7800306" cy="871253"/>
      </dsp:txXfrm>
    </dsp:sp>
    <dsp:sp modelId="{D7DD96AC-BDF6-4D9C-8106-A4BA5177B846}">
      <dsp:nvSpPr>
        <dsp:cNvPr id="0" name=""/>
        <dsp:cNvSpPr/>
      </dsp:nvSpPr>
      <dsp:spPr>
        <a:xfrm>
          <a:off x="96991" y="4891156"/>
          <a:ext cx="964714" cy="101903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CB046-7B73-46D8-9AB1-D1E7AE278A44}">
      <dsp:nvSpPr>
        <dsp:cNvPr id="0" name=""/>
        <dsp:cNvSpPr/>
      </dsp:nvSpPr>
      <dsp:spPr>
        <a:xfrm>
          <a:off x="-6162124" y="-925792"/>
          <a:ext cx="7202707" cy="7202707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87950-082E-4634-93B0-537888FC0B99}">
      <dsp:nvSpPr>
        <dsp:cNvPr id="0" name=""/>
        <dsp:cNvSpPr/>
      </dsp:nvSpPr>
      <dsp:spPr>
        <a:xfrm>
          <a:off x="680780" y="517464"/>
          <a:ext cx="6773697" cy="1070224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49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solidFill>
                <a:schemeClr val="bg1"/>
              </a:solidFill>
              <a:latin typeface="Calibri"/>
              <a:ea typeface="+mn-ea"/>
              <a:cs typeface="+mn-cs"/>
            </a:rPr>
            <a:t>ARVOKAS YHTEISÖ</a:t>
          </a:r>
          <a:endParaRPr lang="fi-FI" sz="3600" b="1" kern="1200" baseline="0" dirty="0">
            <a:solidFill>
              <a:schemeClr val="bg1"/>
            </a:solidFill>
            <a:latin typeface="Calibri"/>
          </a:endParaRPr>
        </a:p>
      </dsp:txBody>
      <dsp:txXfrm>
        <a:off x="680780" y="517464"/>
        <a:ext cx="6773697" cy="1070224"/>
      </dsp:txXfrm>
    </dsp:sp>
    <dsp:sp modelId="{69AA8992-15D3-47E1-A91E-57D078752155}">
      <dsp:nvSpPr>
        <dsp:cNvPr id="0" name=""/>
        <dsp:cNvSpPr/>
      </dsp:nvSpPr>
      <dsp:spPr>
        <a:xfrm>
          <a:off x="-9032" y="448852"/>
          <a:ext cx="1337780" cy="133778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6AABE-E29A-4828-A707-DCA33377AFCE}">
      <dsp:nvSpPr>
        <dsp:cNvPr id="0" name=""/>
        <dsp:cNvSpPr/>
      </dsp:nvSpPr>
      <dsp:spPr>
        <a:xfrm>
          <a:off x="653837" y="2193681"/>
          <a:ext cx="6837599" cy="1058794"/>
        </a:xfrm>
        <a:prstGeom prst="rect">
          <a:avLst/>
        </a:prstGeom>
        <a:solidFill>
          <a:srgbClr val="E5006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49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baseline="0">
              <a:solidFill>
                <a:schemeClr val="bg1"/>
              </a:solidFill>
              <a:latin typeface="+mn-lt"/>
              <a:ea typeface="+mn-ea"/>
              <a:cs typeface="+mn-cs"/>
            </a:rPr>
            <a:t>Mahdollistetaan avoin, kunnioittava, tasa-arvoinen ja yhdenvertainen yhteisö, jossa jokainen voi turvallisesti urheilla ja harrastaa omien tavoitteidensa mukaisesti omista lähtökohdistaan.</a:t>
          </a:r>
        </a:p>
      </dsp:txBody>
      <dsp:txXfrm>
        <a:off x="653837" y="2193681"/>
        <a:ext cx="6837599" cy="1058794"/>
      </dsp:txXfrm>
    </dsp:sp>
    <dsp:sp modelId="{E458BE61-A50E-4D3C-A42A-0335C54F6BD0}">
      <dsp:nvSpPr>
        <dsp:cNvPr id="0" name=""/>
        <dsp:cNvSpPr/>
      </dsp:nvSpPr>
      <dsp:spPr>
        <a:xfrm>
          <a:off x="60304" y="2054188"/>
          <a:ext cx="1337780" cy="133778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1E233-8D1E-46B4-8F62-FF205A00B759}">
      <dsp:nvSpPr>
        <dsp:cNvPr id="0" name=""/>
        <dsp:cNvSpPr/>
      </dsp:nvSpPr>
      <dsp:spPr>
        <a:xfrm>
          <a:off x="692498" y="3682909"/>
          <a:ext cx="6773697" cy="1070224"/>
        </a:xfrm>
        <a:prstGeom prst="rect">
          <a:avLst/>
        </a:prstGeom>
        <a:solidFill>
          <a:srgbClr val="E5006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4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kern="1200" baseline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Tuetaan hyvinvoinnin toteutumista ja vahvistetaan osallisuuden mahdollisuuksia yhteisössä. </a:t>
          </a:r>
        </a:p>
      </dsp:txBody>
      <dsp:txXfrm>
        <a:off x="692498" y="3682909"/>
        <a:ext cx="6773697" cy="1070224"/>
      </dsp:txXfrm>
    </dsp:sp>
    <dsp:sp modelId="{35A3D728-9F61-4946-80CD-2839139B1D38}">
      <dsp:nvSpPr>
        <dsp:cNvPr id="0" name=""/>
        <dsp:cNvSpPr/>
      </dsp:nvSpPr>
      <dsp:spPr>
        <a:xfrm>
          <a:off x="-39386" y="3612007"/>
          <a:ext cx="1337780" cy="133778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5929113" y="-907944"/>
          <a:ext cx="7063243" cy="7063243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2700" cap="flat" cmpd="sng" algn="ctr">
          <a:solidFill>
            <a:srgbClr val="E500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687188" y="532338"/>
          <a:ext cx="7192141" cy="956498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01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</a:rPr>
            <a:t>         TAVOITTEET 2025 </a:t>
          </a:r>
        </a:p>
      </dsp:txBody>
      <dsp:txXfrm>
        <a:off x="687188" y="532338"/>
        <a:ext cx="7192141" cy="956498"/>
      </dsp:txXfrm>
    </dsp:sp>
    <dsp:sp modelId="{0FD49BCD-2157-4C5E-956C-E5733222EEDB}">
      <dsp:nvSpPr>
        <dsp:cNvPr id="0" name=""/>
        <dsp:cNvSpPr/>
      </dsp:nvSpPr>
      <dsp:spPr>
        <a:xfrm>
          <a:off x="99660" y="473081"/>
          <a:ext cx="1322175" cy="13052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59AE9-E97E-4A63-A038-FA4247BDE52E}">
      <dsp:nvSpPr>
        <dsp:cNvPr id="0" name=""/>
        <dsp:cNvSpPr/>
      </dsp:nvSpPr>
      <dsp:spPr>
        <a:xfrm>
          <a:off x="1112399" y="2098941"/>
          <a:ext cx="6810659" cy="104947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01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Tuetaan hyvinvoivaa ja liikunnallista elämäntapaa.</a:t>
          </a:r>
        </a:p>
      </dsp:txBody>
      <dsp:txXfrm>
        <a:off x="1112399" y="2098941"/>
        <a:ext cx="6810659" cy="1049470"/>
      </dsp:txXfrm>
    </dsp:sp>
    <dsp:sp modelId="{0E288FE7-4067-48A6-9AF9-3AB5284FF6AB}">
      <dsp:nvSpPr>
        <dsp:cNvPr id="0" name=""/>
        <dsp:cNvSpPr/>
      </dsp:nvSpPr>
      <dsp:spPr>
        <a:xfrm>
          <a:off x="456480" y="1967757"/>
          <a:ext cx="1311838" cy="131183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6B3C8-BBF1-4568-8550-8A912B53B3E8}">
      <dsp:nvSpPr>
        <dsp:cNvPr id="0" name=""/>
        <dsp:cNvSpPr/>
      </dsp:nvSpPr>
      <dsp:spPr>
        <a:xfrm>
          <a:off x="730917" y="3673147"/>
          <a:ext cx="7192141" cy="104947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01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Lisätä hevosyhteisön yhteenkuuluvuutta, osallisuutta ja toisten arvostusta sekä kunnioitusta. </a:t>
          </a:r>
        </a:p>
      </dsp:txBody>
      <dsp:txXfrm>
        <a:off x="730917" y="3673147"/>
        <a:ext cx="7192141" cy="1049470"/>
      </dsp:txXfrm>
    </dsp:sp>
    <dsp:sp modelId="{9F164DE6-A352-4C1B-965D-ED8A31D09578}">
      <dsp:nvSpPr>
        <dsp:cNvPr id="0" name=""/>
        <dsp:cNvSpPr/>
      </dsp:nvSpPr>
      <dsp:spPr>
        <a:xfrm>
          <a:off x="74997" y="3541963"/>
          <a:ext cx="1311838" cy="131183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510607" y="-996927"/>
          <a:ext cx="7758551" cy="7758551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12700" cap="flat" cmpd="sng" algn="ctr">
          <a:solidFill>
            <a:srgbClr val="E500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610337" y="379133"/>
          <a:ext cx="7638697" cy="1078433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30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ea typeface="+mn-ea"/>
              <a:cs typeface="+mn-cs"/>
            </a:rPr>
            <a:t>      TOIMENPITEET 2025</a:t>
          </a:r>
          <a:endParaRPr lang="fi-FI" sz="3600" b="1" kern="1200" baseline="0" dirty="0">
            <a:latin typeface="+mj-lt"/>
          </a:endParaRPr>
        </a:p>
      </dsp:txBody>
      <dsp:txXfrm>
        <a:off x="610337" y="379133"/>
        <a:ext cx="7638697" cy="1078433"/>
      </dsp:txXfrm>
    </dsp:sp>
    <dsp:sp modelId="{0FD49BCD-2157-4C5E-956C-E5733222EEDB}">
      <dsp:nvSpPr>
        <dsp:cNvPr id="0" name=""/>
        <dsp:cNvSpPr/>
      </dsp:nvSpPr>
      <dsp:spPr>
        <a:xfrm>
          <a:off x="107372" y="349096"/>
          <a:ext cx="1165197" cy="1175529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6A3D1-6C08-40BA-B83B-F6488770DF55}">
      <dsp:nvSpPr>
        <dsp:cNvPr id="0" name=""/>
        <dsp:cNvSpPr/>
      </dsp:nvSpPr>
      <dsp:spPr>
        <a:xfrm>
          <a:off x="1165227" y="1773681"/>
          <a:ext cx="7130251" cy="88684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3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2000" b="0" i="0" u="none" kern="1200" dirty="0"/>
            <a:t>Järjestetään ratsastajan hyvinvointia tukevia toimintoja kuten koko vuoden kestävä Voimaa ja notkeutta satulaan –oheisliikuntahaaste.</a:t>
          </a:r>
          <a:r>
            <a:rPr lang="en-US" sz="2000" b="0" i="0" kern="1200" dirty="0"/>
            <a:t>​</a:t>
          </a:r>
          <a:endParaRPr lang="fi-FI" sz="2000" kern="1200" baseline="0" dirty="0">
            <a:latin typeface="+mn-lt"/>
          </a:endParaRPr>
        </a:p>
      </dsp:txBody>
      <dsp:txXfrm>
        <a:off x="1165227" y="1773681"/>
        <a:ext cx="7130251" cy="886840"/>
      </dsp:txXfrm>
    </dsp:sp>
    <dsp:sp modelId="{74B59574-2F76-4B6C-8FC4-7023668A4438}">
      <dsp:nvSpPr>
        <dsp:cNvPr id="0" name=""/>
        <dsp:cNvSpPr/>
      </dsp:nvSpPr>
      <dsp:spPr>
        <a:xfrm>
          <a:off x="610951" y="1662826"/>
          <a:ext cx="1108551" cy="110855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4C6AC-F704-4B1D-B961-99DF2E88E5B1}">
      <dsp:nvSpPr>
        <dsp:cNvPr id="0" name=""/>
        <dsp:cNvSpPr/>
      </dsp:nvSpPr>
      <dsp:spPr>
        <a:xfrm>
          <a:off x="1165227" y="3104173"/>
          <a:ext cx="7130251" cy="88684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3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>
              <a:solidFill>
                <a:schemeClr val="bg1"/>
              </a:solidFill>
              <a:latin typeface="+mn-lt"/>
            </a:rPr>
            <a:t>Toteutetaan </a:t>
          </a:r>
          <a:r>
            <a:rPr lang="fi-FI" sz="2000" kern="1200" baseline="0" dirty="0">
              <a:solidFill>
                <a:schemeClr val="bg1"/>
              </a:solidFill>
              <a:latin typeface="+mn-lt"/>
            </a:rPr>
            <a:t>kysely </a:t>
          </a:r>
          <a:r>
            <a:rPr lang="fi-FI" sz="2000" kern="1200" baseline="0" dirty="0" err="1">
              <a:solidFill>
                <a:schemeClr val="bg1"/>
              </a:solidFill>
              <a:latin typeface="+mn-lt"/>
            </a:rPr>
            <a:t>SRL:n</a:t>
          </a:r>
          <a:r>
            <a:rPr lang="fi-FI" sz="2000" kern="1200" baseline="0" dirty="0">
              <a:solidFill>
                <a:schemeClr val="bg1"/>
              </a:solidFill>
              <a:latin typeface="+mn-lt"/>
            </a:rPr>
            <a:t> toiminnasta seuroille ja talleille.</a:t>
          </a:r>
        </a:p>
      </dsp:txBody>
      <dsp:txXfrm>
        <a:off x="1165227" y="3104173"/>
        <a:ext cx="7130251" cy="886840"/>
      </dsp:txXfrm>
    </dsp:sp>
    <dsp:sp modelId="{751F98DC-1FF3-4D2E-953D-57CA6B34E6AB}">
      <dsp:nvSpPr>
        <dsp:cNvPr id="0" name=""/>
        <dsp:cNvSpPr/>
      </dsp:nvSpPr>
      <dsp:spPr>
        <a:xfrm>
          <a:off x="610951" y="2993318"/>
          <a:ext cx="1108551" cy="110855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91939-A3D4-4A26-A851-CE3A98D99D4F}">
      <dsp:nvSpPr>
        <dsp:cNvPr id="0" name=""/>
        <dsp:cNvSpPr/>
      </dsp:nvSpPr>
      <dsp:spPr>
        <a:xfrm>
          <a:off x="656781" y="4434665"/>
          <a:ext cx="7638697" cy="88684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3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+mn-lt"/>
            </a:rPr>
            <a:t>Päivitetään Yhtä Jalkaa – Reilun Pelin opas, sekä muita hyvinvoivaan yhteisöön liittyvää materiaalia. </a:t>
          </a:r>
        </a:p>
      </dsp:txBody>
      <dsp:txXfrm>
        <a:off x="656781" y="4434665"/>
        <a:ext cx="7638697" cy="886840"/>
      </dsp:txXfrm>
    </dsp:sp>
    <dsp:sp modelId="{C13CC651-C762-4D8B-83C3-AB3C63AD846B}">
      <dsp:nvSpPr>
        <dsp:cNvPr id="0" name=""/>
        <dsp:cNvSpPr/>
      </dsp:nvSpPr>
      <dsp:spPr>
        <a:xfrm>
          <a:off x="102505" y="4323810"/>
          <a:ext cx="1108551" cy="110855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DB83F2-AFB8-4345-9117-A3963235C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24B071-43B8-49DB-8BD5-A5657FB4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C931E0-C5DB-4917-AF57-85D24C18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C74030-8E5A-48D2-87A6-CE93962C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5DA19D-4937-4139-93D8-BB1D233D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22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D7B91-36C8-4FF9-AF34-4B728F1D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7603CE6-AF32-41F7-8D11-296EC1918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34273F-E933-4C4E-98DE-00B7E6E2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1A6400-D488-4D25-B178-DCB5D981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19D7DA-D404-4BF7-BFCF-EE527BC2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60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80A4E90-D9A2-4E89-B1E7-8A50DDE4C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9646F11-CBC1-4A5B-9C8D-68CF13C78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B9E8C2-B1A2-48E0-BFA4-FAEB9C9B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2E68BC-6B09-4B10-8AC5-D344F074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7452E0-83C0-4640-A466-F0A0BD38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30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09600" y="2618958"/>
            <a:ext cx="109728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3" name="kansi_etu7.pdf" descr="kansi_etu7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978" y="-4172"/>
            <a:ext cx="12947955" cy="686634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7571" y="6404294"/>
            <a:ext cx="344831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85054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Untitled-6.pdf" descr="Untitled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55" y="-463042"/>
            <a:ext cx="10378779" cy="778408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200" b="1"/>
            </a:lvl1pPr>
            <a:lvl2pPr marL="0" indent="0">
              <a:buSzTx/>
              <a:buFontTx/>
              <a:buNone/>
              <a:defRPr sz="3200" b="1"/>
            </a:lvl2pPr>
            <a:lvl3pPr marL="0" indent="0">
              <a:buSzTx/>
              <a:buFontTx/>
              <a:buNone/>
              <a:defRPr sz="3200" b="1"/>
            </a:lvl3pPr>
            <a:lvl4pPr marL="0" indent="0">
              <a:buSzTx/>
              <a:buFontTx/>
              <a:buNone/>
              <a:defRPr sz="3200" b="1"/>
            </a:lvl4pPr>
            <a:lvl5pPr marL="0" indent="0">
              <a:buSzTx/>
              <a:buFontTx/>
              <a:buNone/>
              <a:defRPr sz="3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" name="alapalkki.pdf" descr="alapalkki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4678"/>
            <a:ext cx="12192000" cy="40024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7571" y="6404294"/>
            <a:ext cx="344831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2753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B7865-7881-4EF0-A041-F0B7451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C98DD-99A3-4B2B-8114-70D7F92DD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55999A-DDAE-4F00-9754-CC67FB45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CF8EC3-7C0F-470D-A542-E1B10BB7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C6FCDB-6BCC-47CC-9361-95672DEF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595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085E10-1921-4F84-801C-C172FC2A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AD080C-6AA7-4976-A88C-28190D3B9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41D120-BA99-4E56-A629-7E19AC65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7E2FA6-8762-4893-A917-66DB451B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56AAB0-A8D0-4879-9223-04496385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217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727C8E-1F90-42B7-92C6-B6EDDA63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B4A0FA-49AD-4C0B-9A70-5867B6DA0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D382D5-D764-4A21-8419-ECC463384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67EAB2-41B7-4DB5-95D0-9E38215D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737079-5247-4790-A022-69E9208E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5EAD674-47DE-4612-8D77-90766487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38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930B85-8552-41FD-B9CA-BB3BDFCF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31D884-AE1E-4BF2-A6D1-76D46F625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13872C-F528-4241-91F9-BFA945E07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9AFF971-9DB7-4FFF-A673-4E64A0DD0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BDB4BC-A970-4DDE-BA7F-43E48F874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7BE76E-89D9-4DD8-85B8-BA3757DB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A271478-BE0C-43D0-A411-965A79B4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51F14FA-00AE-4AB1-9425-9E6FA769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858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B13BD1-72E2-4ACF-B0E6-C27DF594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0842D37-D83D-4EAA-A0B5-6AA53032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A011B4-58C8-43BA-B879-E29233D2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820BC48-BEFB-4A14-A1CB-FCBFA7DD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08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86812E0-8B45-4E19-997A-8FB7D4E8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BE59AA8-B139-413E-AD83-356279EA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6A7013-AEEE-4D5E-8DBE-9E2B8AA8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24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0CB22-B694-45B0-B193-FC0575E7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548C60-B690-43C2-90B6-964CCD887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73305E5-F616-4E2E-93E1-5F32AA0BC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7B2FC45-F02E-4F49-B4EA-54B577EB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79C67B-27FC-4A62-B2EE-09DDD729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9D7CE7-104C-4CA9-907F-E1952D1A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585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E1688B-7675-4EA6-B9AC-8B29E932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CFF394F-0305-4A71-B78A-24EDB69D1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EDA65C-3A70-4903-AB55-8B4F26D94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6CA4EB-F29E-4B0C-9C11-48AD81C3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FAD781-DA4C-4645-BA5A-5222B3C5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0DCA3A-2309-4EFA-8CC9-E79552BA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9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DBF21D8-F6E9-4DB9-B126-2B6C8A5B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A03630-869C-4781-A162-AD2E7F48D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6604A3-B72D-489D-86C1-11CCF1DC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47755-5552-4500-A916-3687474C59D3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7246E7-6A94-4693-BAFD-5065B6AC8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705FAE-20BF-4A4F-8E24-D8705C493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38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tsikko 2"/>
          <p:cNvSpPr txBox="1">
            <a:spLocks noGrp="1"/>
          </p:cNvSpPr>
          <p:nvPr>
            <p:ph type="title"/>
          </p:nvPr>
        </p:nvSpPr>
        <p:spPr>
          <a:xfrm>
            <a:off x="1981200" y="1844257"/>
            <a:ext cx="8229601" cy="23222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i-FI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Suomen Ratsastajainliiton Vastuullisuusohjelma</a:t>
            </a:r>
            <a:br>
              <a:rPr dirty="0">
                <a:solidFill>
                  <a:schemeClr val="bg1"/>
                </a:solidFill>
              </a:rPr>
            </a:br>
            <a:br>
              <a:rPr lang="fi-FI" sz="2500" dirty="0">
                <a:solidFill>
                  <a:schemeClr val="bg1"/>
                </a:solidFill>
                <a:sym typeface="Calibri"/>
              </a:rPr>
            </a:br>
            <a:r>
              <a:rPr lang="fi-FI" sz="3100" dirty="0">
                <a:solidFill>
                  <a:schemeClr val="bg1"/>
                </a:solidFill>
                <a:sym typeface="Calibri"/>
              </a:rPr>
              <a:t>2022-2026</a:t>
            </a:r>
            <a:br>
              <a:rPr lang="fi-FI" sz="3100" dirty="0">
                <a:solidFill>
                  <a:schemeClr val="bg1"/>
                </a:solidFill>
                <a:sym typeface="Calibri"/>
              </a:rPr>
            </a:br>
            <a:r>
              <a:rPr lang="fi-FI" sz="3100" dirty="0">
                <a:solidFill>
                  <a:schemeClr val="bg1"/>
                </a:solidFill>
                <a:sym typeface="Calibri"/>
              </a:rPr>
              <a:t>(</a:t>
            </a:r>
            <a:r>
              <a:rPr lang="fi-FI" sz="3100">
                <a:solidFill>
                  <a:schemeClr val="bg1"/>
                </a:solidFill>
                <a:sym typeface="Calibri"/>
              </a:rPr>
              <a:t>Päivitetty 23.1.2025)</a:t>
            </a:r>
            <a:endParaRPr sz="2500" dirty="0">
              <a:solidFill>
                <a:schemeClr val="bg1"/>
              </a:solidFill>
              <a:sym typeface="Calibri"/>
            </a:endParaRPr>
          </a:p>
          <a:p>
            <a:br>
              <a:rPr sz="2100" dirty="0">
                <a:sym typeface="Calibri"/>
              </a:rPr>
            </a:br>
            <a:endParaRPr sz="2100" dirty="0"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B735D7FF-82DE-4218-8B8B-1655977E4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025409"/>
              </p:ext>
            </p:extLst>
          </p:nvPr>
        </p:nvGraphicFramePr>
        <p:xfrm>
          <a:off x="2027549" y="683593"/>
          <a:ext cx="800670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3024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DAA7A4DF-0DF8-40E3-BDF1-632611726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869752"/>
              </p:ext>
            </p:extLst>
          </p:nvPr>
        </p:nvGraphicFramePr>
        <p:xfrm>
          <a:off x="2099556" y="695739"/>
          <a:ext cx="7992888" cy="529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8617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E1C707E5-3843-4D1B-9943-569807B82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589772"/>
              </p:ext>
            </p:extLst>
          </p:nvPr>
        </p:nvGraphicFramePr>
        <p:xfrm>
          <a:off x="1683026" y="417444"/>
          <a:ext cx="8409418" cy="581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7395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50440442-5414-4DD3-9764-67432C575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092684"/>
              </p:ext>
            </p:extLst>
          </p:nvPr>
        </p:nvGraphicFramePr>
        <p:xfrm>
          <a:off x="2027548" y="646044"/>
          <a:ext cx="8136904" cy="518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9280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B517BCBE-C97F-4A99-9D45-AED982EC3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710771"/>
              </p:ext>
            </p:extLst>
          </p:nvPr>
        </p:nvGraphicFramePr>
        <p:xfrm>
          <a:off x="2099037" y="258417"/>
          <a:ext cx="7992888" cy="6042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67338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E85EECE3-0747-4ECB-9D7E-BAEE5531C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289502"/>
              </p:ext>
            </p:extLst>
          </p:nvPr>
        </p:nvGraphicFramePr>
        <p:xfrm>
          <a:off x="1921566" y="188843"/>
          <a:ext cx="8468139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1850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8085677C-4A2D-4844-8B1C-D5C6613C1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118409"/>
              </p:ext>
            </p:extLst>
          </p:nvPr>
        </p:nvGraphicFramePr>
        <p:xfrm>
          <a:off x="2338813" y="706170"/>
          <a:ext cx="7590279" cy="5351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77122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0F7A97DA-AF39-418E-A248-0DF3D1A81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465397"/>
              </p:ext>
            </p:extLst>
          </p:nvPr>
        </p:nvGraphicFramePr>
        <p:xfrm>
          <a:off x="2099556" y="665922"/>
          <a:ext cx="7992888" cy="5247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8645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15732F22-AEE9-4B55-9EDE-B69C75A15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610142"/>
              </p:ext>
            </p:extLst>
          </p:nvPr>
        </p:nvGraphicFramePr>
        <p:xfrm>
          <a:off x="2099557" y="487017"/>
          <a:ext cx="8369661" cy="57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10743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7DE375A4-23F7-4474-8AB5-B9040F81C61F}"/>
              </a:ext>
            </a:extLst>
          </p:cNvPr>
          <p:cNvGraphicFramePr/>
          <p:nvPr/>
        </p:nvGraphicFramePr>
        <p:xfrm>
          <a:off x="2161220" y="809604"/>
          <a:ext cx="786956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6741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B2CF25E8-5F2C-45FE-B62A-BDE7D44F9195}"/>
              </a:ext>
            </a:extLst>
          </p:cNvPr>
          <p:cNvSpPr txBox="1"/>
          <p:nvPr/>
        </p:nvSpPr>
        <p:spPr>
          <a:xfrm>
            <a:off x="6771861" y="626167"/>
            <a:ext cx="3667538" cy="49500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>
              <a:spcBef>
                <a:spcPts val="700"/>
              </a:spcBef>
              <a:defRPr/>
            </a:pPr>
            <a:r>
              <a:rPr lang="fi-FI" sz="2400" b="1" kern="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  <a:sym typeface="Calibri"/>
              </a:rPr>
              <a:t>Sisällysluettelo </a:t>
            </a:r>
          </a:p>
          <a:p>
            <a:pPr defTabSz="457200">
              <a:spcBef>
                <a:spcPts val="700"/>
              </a:spcBef>
              <a:defRPr/>
            </a:pPr>
            <a:endParaRPr lang="fi-FI" sz="2000" kern="0" dirty="0">
              <a:solidFill>
                <a:schemeClr val="bg1">
                  <a:lumMod val="95000"/>
                </a:schemeClr>
              </a:solidFill>
              <a:ea typeface="+mj-ea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kern="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  <a:sym typeface="Calibri"/>
              </a:rPr>
              <a:t>Vastuullisuus </a:t>
            </a:r>
            <a:r>
              <a:rPr lang="fi-FI" sz="2000" kern="0" dirty="0" err="1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  <a:sym typeface="Calibri"/>
              </a:rPr>
              <a:t>SRL:ssä</a:t>
            </a:r>
            <a:r>
              <a:rPr lang="fi-FI" sz="2000" kern="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  <a:sym typeface="Calibri"/>
              </a:rPr>
              <a:t> </a:t>
            </a: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/>
                </a:solidFill>
                <a:cs typeface="Heebo" panose="020B0604020202020204" pitchFamily="2" charset="-79"/>
              </a:rPr>
              <a:t>YK:n kestävän kehityksen tavoitteet</a:t>
            </a:r>
            <a:endParaRPr lang="fi-FI" sz="2000" kern="0" dirty="0">
              <a:solidFill>
                <a:schemeClr val="bg1"/>
              </a:solidFill>
              <a:ea typeface="+mj-ea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kern="0" dirty="0">
                <a:solidFill>
                  <a:schemeClr val="bg1"/>
                </a:solidFill>
                <a:ea typeface="+mj-lt"/>
                <a:cs typeface="Calibri"/>
                <a:sym typeface="Calibri"/>
              </a:rPr>
              <a:t>Vastuullisuuspolitiikka</a:t>
            </a: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Vastuullisuuden painopistealueet</a:t>
            </a: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Osana luontoa</a:t>
            </a:r>
            <a:endParaRPr lang="fi-FI" sz="2000" kern="0" dirty="0">
              <a:solidFill>
                <a:schemeClr val="bg1">
                  <a:lumMod val="95000"/>
                </a:schemeClr>
              </a:solidFill>
              <a:ea typeface="+mj-ea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Hevosen kanssa</a:t>
            </a:r>
            <a:endParaRPr lang="fi-FI" sz="2000" kern="0" dirty="0">
              <a:solidFill>
                <a:schemeClr val="bg1">
                  <a:lumMod val="95000"/>
                </a:schemeClr>
              </a:solidFill>
              <a:ea typeface="+mj-lt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Arvokas yhteisö</a:t>
            </a:r>
            <a:endParaRPr lang="fi-FI" sz="2000" kern="0" dirty="0">
              <a:solidFill>
                <a:schemeClr val="bg1">
                  <a:lumMod val="95000"/>
                </a:schemeClr>
              </a:solidFill>
              <a:ea typeface="+mj-lt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Tapamme toimia</a:t>
            </a:r>
            <a:endParaRPr lang="fi-FI" sz="2000" kern="0" dirty="0">
              <a:solidFill>
                <a:schemeClr val="bg1">
                  <a:lumMod val="95000"/>
                </a:schemeClr>
              </a:solidFill>
              <a:ea typeface="+mj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06093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4CEDB3EA-E183-4CCB-B2DF-A537A964F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05836"/>
              </p:ext>
            </p:extLst>
          </p:nvPr>
        </p:nvGraphicFramePr>
        <p:xfrm>
          <a:off x="2173213" y="467140"/>
          <a:ext cx="7992888" cy="538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1815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4CEDB3EA-E183-4CCB-B2DF-A537A964F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314522"/>
              </p:ext>
            </p:extLst>
          </p:nvPr>
        </p:nvGraphicFramePr>
        <p:xfrm>
          <a:off x="2173213" y="467140"/>
          <a:ext cx="7992888" cy="538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8448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3939BC18-7991-4456-BFD3-A4B64A26B05D}"/>
              </a:ext>
            </a:extLst>
          </p:cNvPr>
          <p:cNvSpPr txBox="1"/>
          <p:nvPr/>
        </p:nvSpPr>
        <p:spPr>
          <a:xfrm>
            <a:off x="2265325" y="443315"/>
            <a:ext cx="660669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/>
            <a:r>
              <a:rPr lang="fi-FI" sz="3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Vastuullisuus </a:t>
            </a:r>
            <a:r>
              <a:rPr lang="fi-FI" sz="360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SRL</a:t>
            </a:r>
            <a:r>
              <a:rPr lang="fi-FI" sz="3600" dirty="0" err="1"/>
              <a:t>:</a:t>
            </a:r>
            <a:r>
              <a:rPr lang="fi-FI" sz="3600" dirty="0" err="1">
                <a:latin typeface="+mj-lt"/>
              </a:rPr>
              <a:t>ssa</a:t>
            </a:r>
            <a:endParaRPr lang="fi-FI" sz="3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7BDFA7C-D980-4FA4-99D2-772164913608}"/>
              </a:ext>
            </a:extLst>
          </p:cNvPr>
          <p:cNvSpPr txBox="1"/>
          <p:nvPr/>
        </p:nvSpPr>
        <p:spPr>
          <a:xfrm>
            <a:off x="1881810" y="1387063"/>
            <a:ext cx="8557591" cy="3816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Ratsastajainliiton vastuullisuuden perustana on ajatus ympäristöllisesti, sosiaalisesti ja yhteiskunnallisesti kestävästä ratsastuksesta.</a:t>
            </a:r>
          </a:p>
          <a:p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Kehitämme toimintatapoja, työkaluja ja koulutuksia kestävän toiminnan tueksi.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Näytämme esimerkkiä ja luomme vastuullista toimintakulttuuria.</a:t>
            </a:r>
            <a:endParaRPr lang="fi-FI" sz="22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Vastuullisuustyön tukena Ratsastajainliitolla on WWF Green Office </a:t>
            </a:r>
            <a:r>
              <a:rPr lang="fi-FI" sz="2200"/>
              <a:t>–ympäristöjärjestelmä.</a:t>
            </a:r>
            <a:endParaRPr lang="fi-FI" sz="2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887814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AC6D32D2-E357-4884-85C4-F24467A6C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80" y="4520392"/>
            <a:ext cx="1489172" cy="1489172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E38D6620-7CEC-41D9-9A38-ACC312893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79" y="4520392"/>
            <a:ext cx="1489172" cy="1489172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55BCC884-E139-406C-9DD0-F59956C949E7}"/>
              </a:ext>
            </a:extLst>
          </p:cNvPr>
          <p:cNvSpPr txBox="1"/>
          <p:nvPr/>
        </p:nvSpPr>
        <p:spPr>
          <a:xfrm>
            <a:off x="1907364" y="1073294"/>
            <a:ext cx="8426674" cy="3447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sz="2000" dirty="0"/>
              <a:t>Ratsastajainliitto on sitoutunut edistämään toiminnassaan YK:n kestävän kehityksen tavoitteita. </a:t>
            </a:r>
          </a:p>
          <a:p>
            <a:endParaRPr lang="fi-FI" sz="2000" dirty="0"/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Olemme tunnistaneet toimintamme ja sidosryhmiemme kannalta neljä olennaisinta tavoitetta, joihin voimme erityisesti vaikuttaa:</a:t>
            </a:r>
          </a:p>
          <a:p>
            <a:endParaRPr lang="fi-FI" sz="2000" dirty="0">
              <a:solidFill>
                <a:srgbClr val="212121"/>
              </a:solidFill>
              <a:cs typeface="Heebo" panose="020B0604020202020204" pitchFamily="2" charset="-79"/>
            </a:endParaRP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3 – Terveyttä ja hyvinvointia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5 – Sukupuolten tasa-arvo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13 – Ilmastotekoja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15 – Maanpäällinen elämä</a:t>
            </a:r>
            <a:endParaRPr lang="fi-FI" dirty="0">
              <a:solidFill>
                <a:srgbClr val="212121"/>
              </a:solidFill>
              <a:latin typeface="Heebo" panose="020B0604020202020204" pitchFamily="2" charset="-79"/>
              <a:cs typeface="Heebo" panose="020B0604020202020204" pitchFamily="2" charset="-79"/>
            </a:endParaRPr>
          </a:p>
          <a:p>
            <a:endParaRPr lang="fi-FI" dirty="0">
              <a:solidFill>
                <a:srgbClr val="212121"/>
              </a:solidFill>
              <a:latin typeface="Heebo" panose="020B0604020202020204" pitchFamily="2" charset="-79"/>
              <a:cs typeface="Heebo" panose="020B0604020202020204" pitchFamily="2" charset="-79"/>
            </a:endParaRPr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D15A06A8-993E-4160-8B44-8303BAD86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42" y="4520392"/>
            <a:ext cx="1489172" cy="1489172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C1DD9AAA-166A-404B-B9DA-D2A9D0588E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64" y="4520392"/>
            <a:ext cx="1489172" cy="1489172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8004ABDA-3461-498D-B65A-8E0E8B81F88F}"/>
              </a:ext>
            </a:extLst>
          </p:cNvPr>
          <p:cNvSpPr txBox="1"/>
          <p:nvPr/>
        </p:nvSpPr>
        <p:spPr>
          <a:xfrm>
            <a:off x="2020956" y="326488"/>
            <a:ext cx="791154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i-FI" sz="3600" dirty="0">
                <a:solidFill>
                  <a:srgbClr val="212121"/>
                </a:solidFill>
                <a:cs typeface="Heebo" panose="020B0604020202020204" pitchFamily="2" charset="-79"/>
              </a:rPr>
              <a:t>YK:n kestävän kehityksen tavoitteet  </a:t>
            </a:r>
            <a:r>
              <a:rPr lang="fi-FI" sz="3200" dirty="0">
                <a:solidFill>
                  <a:srgbClr val="212121"/>
                </a:solidFill>
                <a:cs typeface="Heebo" panose="020B0604020202020204" pitchFamily="2" charset="-79"/>
              </a:rPr>
              <a:t>1/2</a:t>
            </a:r>
            <a:endParaRPr lang="fi-FI" sz="3600" dirty="0">
              <a:solidFill>
                <a:srgbClr val="212121"/>
              </a:solidFill>
              <a:cs typeface="Heebo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47882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3CD583E-C58F-4897-BDC7-C4DEE0B4D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72" y="5127526"/>
            <a:ext cx="900000" cy="900000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BBECD891-678B-40DA-8837-CD9782174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92" y="5127528"/>
            <a:ext cx="900000" cy="900000"/>
          </a:xfrm>
          <a:prstGeom prst="rect">
            <a:avLst/>
          </a:prstGeom>
        </p:spPr>
      </p:pic>
      <p:pic>
        <p:nvPicPr>
          <p:cNvPr id="18" name="Kuva 17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90E3E895-874D-4BC7-B9E7-25A4C8C2F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76" y="5127528"/>
            <a:ext cx="900000" cy="900000"/>
          </a:xfrm>
          <a:prstGeom prst="rect">
            <a:avLst/>
          </a:prstGeom>
        </p:spPr>
      </p:pic>
      <p:pic>
        <p:nvPicPr>
          <p:cNvPr id="22" name="Kuva 21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8AF54236-6807-43E7-B87A-E456DFAA3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17" y="5127526"/>
            <a:ext cx="900000" cy="90000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501A854C-6930-486F-95E4-683FBDEE7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86" y="5127526"/>
            <a:ext cx="900000" cy="900000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1C291FC2-BB12-4531-8CEB-2F53B3F4A0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26" y="5127529"/>
            <a:ext cx="900001" cy="90000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2DCFC42-CA0A-466A-8092-D0EC5495B7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14" y="5127528"/>
            <a:ext cx="899999" cy="899999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55BCC884-E139-406C-9DD0-F59956C949E7}"/>
              </a:ext>
            </a:extLst>
          </p:cNvPr>
          <p:cNvSpPr txBox="1"/>
          <p:nvPr/>
        </p:nvSpPr>
        <p:spPr>
          <a:xfrm>
            <a:off x="2021462" y="1237876"/>
            <a:ext cx="8167750" cy="4339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Lisäksi toiminnallamme on välillinen vaikutus seitsemään muuhun kestävän kehityksen tavoitteeseen:</a:t>
            </a:r>
          </a:p>
          <a:p>
            <a:endParaRPr lang="fi-FI" sz="2000" dirty="0">
              <a:solidFill>
                <a:srgbClr val="212121"/>
              </a:solidFill>
              <a:cs typeface="Heebo" panose="020B0604020202020204" pitchFamily="2" charset="-79"/>
            </a:endParaRP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7 – Edullista ja puhdasta energiaa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9 – Kestävää teollisuutta, innovaatioita ja infrastruktuureja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10 – Eriarvoisuuden vähentäminen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11 – Kestävät kaupungit ja yhteisöt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12 – Vastuullista kuluttamista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16 – Rauha, oikeudenmukaisuus ja hyvä hallinto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17 – Yhteistyö ja kumppanuus</a:t>
            </a:r>
          </a:p>
          <a:p>
            <a:endParaRPr lang="fi-FI" sz="2000" dirty="0">
              <a:solidFill>
                <a:srgbClr val="212121"/>
              </a:solidFill>
              <a:cs typeface="Heebo" panose="020B0604020202020204" pitchFamily="2" charset="-79"/>
            </a:endParaRPr>
          </a:p>
          <a:p>
            <a:endParaRPr lang="fi-FI" sz="2000" dirty="0">
              <a:solidFill>
                <a:srgbClr val="212121"/>
              </a:solidFill>
              <a:cs typeface="Heebo" panose="020B0604020202020204" pitchFamily="2" charset="-79"/>
            </a:endParaRPr>
          </a:p>
          <a:p>
            <a:endParaRPr lang="fi-FI" dirty="0">
              <a:solidFill>
                <a:srgbClr val="212121"/>
              </a:solidFill>
              <a:latin typeface="Heebo" panose="020B0604020202020204" pitchFamily="2" charset="-79"/>
              <a:cs typeface="Heebo" panose="020B0604020202020204" pitchFamily="2" charset="-79"/>
            </a:endParaRPr>
          </a:p>
          <a:p>
            <a:endParaRPr lang="fi-FI" dirty="0">
              <a:solidFill>
                <a:srgbClr val="212121"/>
              </a:solidFill>
              <a:latin typeface="Heebo" panose="020B0604020202020204" pitchFamily="2" charset="-79"/>
              <a:cs typeface="Heebo" panose="020B0604020202020204" pitchFamily="2" charset="-79"/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D4EF6E85-C8B0-4043-BDC3-DBE61D4348C0}"/>
              </a:ext>
            </a:extLst>
          </p:cNvPr>
          <p:cNvSpPr txBox="1"/>
          <p:nvPr/>
        </p:nvSpPr>
        <p:spPr>
          <a:xfrm>
            <a:off x="2012126" y="405451"/>
            <a:ext cx="817708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i-FI" sz="3600" dirty="0">
                <a:solidFill>
                  <a:srgbClr val="212121"/>
                </a:solidFill>
                <a:cs typeface="Heebo" panose="020B0604020202020204" pitchFamily="2" charset="-79"/>
              </a:rPr>
              <a:t>YK:n kestävän kehityksen tavoitteet  2/2</a:t>
            </a:r>
          </a:p>
          <a:p>
            <a:pPr algn="l"/>
            <a:endParaRPr lang="fi-FI" dirty="0">
              <a:solidFill>
                <a:srgbClr val="212121"/>
              </a:solidFill>
              <a:cs typeface="Heebo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53511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9B7EB1D-855C-429E-87BE-3F16326CE3F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011017" y="1246858"/>
            <a:ext cx="8319052" cy="59093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Suomen Ratsastajainliiton vastuullisuusohjelma ja siihen liittyvä vastuullisuuspolitiikka ohjaavat ja tukevat kaikkea liiton toimintaa. Vastuullisuusohjelma on osa liiton strategiaa ja johtamista.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tekee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yhteiskunnan muutoksessa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töitä sen eteen, että ratsastus on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sosiaalisesti, ympäristöllisesti, yhteiskunnallisesti ja taloudellisesti kestävää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.  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on sitoutunut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Urheiluyhteisön yhteiseen vastuullisuusohjelmaan ja Reilun Pelin periaatteisiin, Suomen urheilun eettisen keskuksen (SUEK) ja Maailman Antidopingtoimiston (WADA) ohjeisiin, Kansainvälisen Ratsastajainliiton </a:t>
            </a:r>
            <a:r>
              <a:rPr lang="fi-FI" sz="1800" b="0" dirty="0" err="1">
                <a:ea typeface="Calibri" panose="020F0502020204030204" pitchFamily="34" charset="0"/>
                <a:cs typeface="Calibri Light" panose="020F0302020204030204" pitchFamily="34" charset="0"/>
              </a:rPr>
              <a:t>FEI:n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 arvoihin, vastuullisuuspolitiikkaan ja sääntöihin, YK:n kestävän kehityksen tavoitteisiin sekä Suomen ja Euroopan Unionin ilmastopolitiikkaan.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on sitoutunut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toimialan kehittämiseen osana yhteiskuntaa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luoden taloudellista ja sosiaalista arvoa.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Globaalit ilmiöt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 vaikuttavat muun yhteiskunnan ohella myös ratsastusyhteisöön. Ratsastajainliitto hakee aktiivisesti ratkaisuja sidosryhmätyön kautta yhteiskuntaa koskeviin haasteisiin.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56EEAE3-7AAA-496F-92D9-EA665B1A0EF6}"/>
              </a:ext>
            </a:extLst>
          </p:cNvPr>
          <p:cNvSpPr txBox="1"/>
          <p:nvPr/>
        </p:nvSpPr>
        <p:spPr>
          <a:xfrm>
            <a:off x="3198743" y="491196"/>
            <a:ext cx="545658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i-FI" sz="3600" dirty="0">
                <a:ea typeface="Calibri" panose="020F0502020204030204" pitchFamily="34" charset="0"/>
                <a:cs typeface="Calibri Light" panose="020F0302020204030204" pitchFamily="34" charset="0"/>
              </a:rPr>
              <a:t>Vastuullisuuspolitiikka 1/2</a:t>
            </a:r>
          </a:p>
        </p:txBody>
      </p:sp>
    </p:spTree>
    <p:extLst>
      <p:ext uri="{BB962C8B-B14F-4D97-AF65-F5344CB8AC3E}">
        <p14:creationId xmlns:p14="http://schemas.microsoft.com/office/powerpoint/2010/main" val="3046958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EB9485E-8447-4BCC-9159-AA54DF660BE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064026" y="1600200"/>
            <a:ext cx="8063948" cy="39372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on sitoutunut omassa toiminnassaan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ilmastonmuutoksen hillintään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ja Suomen hiilineutraaliustavoitteeseen 2035,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luonnon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monimuotoisuuden turvaamiseen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ja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YK:n kestävän kehityksen periaatteisiin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. Liitto edistää ratsastusta kestävänä ja vastuullisena liikunta- ja harrastusmuotona. 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sitoutuu rooliinsa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liikuntakasvattajana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 ja edistää ratsastusyhteisöä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turvallisena kasvuympäristönä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lapsille ja nuorille, sekä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tasa-arvoisena ja yhdenvertaisena liikunta- ja harrastusympäristönä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kaikille siinä mukana oleville. Ratsastus on harrastus- ja liikuntamuoto, joka tukee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terveellistä elämäntapaa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lisäten henkistä ja fyysistä terveyttä ja hyvinvointia. 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on hevosen puolella. Ratsastajainliitto sitoutuu edistämään ja ylläpitämään hevosen hyvinvointia kaikessa toiminnassaan yhdessä sidosryhmiensä kanssa.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toimii hevosen puolestapuhujana yhteiskunnassa.</a:t>
            </a:r>
          </a:p>
          <a:p>
            <a:endParaRPr lang="fi-FI" sz="18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E936F9-4BCB-4ADA-BE39-1A994C6C0D2B}"/>
              </a:ext>
            </a:extLst>
          </p:cNvPr>
          <p:cNvSpPr txBox="1"/>
          <p:nvPr/>
        </p:nvSpPr>
        <p:spPr>
          <a:xfrm>
            <a:off x="3089413" y="540892"/>
            <a:ext cx="545658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sz="3600" dirty="0">
                <a:ea typeface="Calibri" panose="020F0502020204030204" pitchFamily="34" charset="0"/>
                <a:cs typeface="Calibri Light" panose="020F0302020204030204" pitchFamily="34" charset="0"/>
              </a:rPr>
              <a:t>Vastuullisuuspolitiikka 2/2</a:t>
            </a:r>
          </a:p>
        </p:txBody>
      </p:sp>
    </p:spTree>
    <p:extLst>
      <p:ext uri="{BB962C8B-B14F-4D97-AF65-F5344CB8AC3E}">
        <p14:creationId xmlns:p14="http://schemas.microsoft.com/office/powerpoint/2010/main" val="21983319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885D123-E77F-4911-AD37-9185CFC00E7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381250" y="1639957"/>
            <a:ext cx="7799733" cy="4412972"/>
          </a:xfrm>
        </p:spPr>
        <p:txBody>
          <a:bodyPr vert="horz" lIns="45718" tIns="45718" rIns="45718" bIns="45718" rtlCol="0" anchor="t">
            <a:noAutofit/>
          </a:bodyPr>
          <a:lstStyle/>
          <a:p>
            <a:endParaRPr lang="fi-FI" sz="2000" b="0" dirty="0">
              <a:ea typeface="+mj-lt"/>
              <a:cs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>
                <a:ea typeface="+mj-lt"/>
                <a:cs typeface="+mj-lt"/>
              </a:rPr>
              <a:t>Globaalin ja kansallisen toimintaympäristön ilmiöihin ja muutosajureihin</a:t>
            </a:r>
          </a:p>
          <a:p>
            <a:endParaRPr lang="fi-FI" sz="2400" b="0" dirty="0">
              <a:ea typeface="+mj-lt"/>
              <a:cs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>
                <a:ea typeface="+mj-lt"/>
                <a:cs typeface="+mj-lt"/>
              </a:rPr>
              <a:t>Ulkoisten ja sisäisten sidosryhmien tarpeisiin ja odotuksiin siitä mihin ja miten Ratsastajainliitto vaikuttaa oleellisesti toimintaympäristössään</a:t>
            </a:r>
          </a:p>
          <a:p>
            <a:pPr marL="342900" indent="-342900">
              <a:buFontTx/>
              <a:buChar char="-"/>
            </a:pPr>
            <a:endParaRPr lang="fi-FI" sz="2000" b="0" dirty="0">
              <a:ea typeface="+mj-lt"/>
              <a:cs typeface="+mj-lt"/>
            </a:endParaRPr>
          </a:p>
          <a:p>
            <a:endParaRPr lang="fi-FI" sz="3600" dirty="0"/>
          </a:p>
          <a:p>
            <a:endParaRPr lang="fi-FI" sz="1800" b="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0FAAACB-EEEF-48AF-B805-3745B033A5B8}"/>
              </a:ext>
            </a:extLst>
          </p:cNvPr>
          <p:cNvSpPr txBox="1"/>
          <p:nvPr/>
        </p:nvSpPr>
        <p:spPr>
          <a:xfrm>
            <a:off x="2667000" y="805072"/>
            <a:ext cx="654491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i-FI" sz="3600" dirty="0">
                <a:ea typeface="+mj-lt"/>
                <a:cs typeface="+mj-lt"/>
              </a:rPr>
              <a:t>Vastuullisuusohjelma pohjautuu:</a:t>
            </a:r>
          </a:p>
        </p:txBody>
      </p:sp>
    </p:spTree>
    <p:extLst>
      <p:ext uri="{BB962C8B-B14F-4D97-AF65-F5344CB8AC3E}">
        <p14:creationId xmlns:p14="http://schemas.microsoft.com/office/powerpoint/2010/main" val="3744966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F304BD-5B0A-40C9-9875-7382551557E2}"/>
              </a:ext>
            </a:extLst>
          </p:cNvPr>
          <p:cNvSpPr txBox="1">
            <a:spLocks/>
          </p:cNvSpPr>
          <p:nvPr/>
        </p:nvSpPr>
        <p:spPr>
          <a:xfrm>
            <a:off x="2222357" y="1321905"/>
            <a:ext cx="7977740" cy="3225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rtlCol="0" anchor="t">
            <a:normAutofit lnSpcReduction="10000"/>
          </a:bodyPr>
          <a:lstStyle>
            <a:lvl1pPr marL="300037" marR="0" indent="-300037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42949" marR="0" indent="-28574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181100" marR="0" indent="-2667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6916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488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060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632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204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776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99720" indent="-299720"/>
            <a:r>
              <a:rPr lang="fi-FI" sz="2600" dirty="0"/>
              <a:t>Vastuullisuusohjelma jakautuu neljään painopistealueeseen.</a:t>
            </a:r>
          </a:p>
          <a:p>
            <a:pPr marL="299720" indent="-299720"/>
            <a:r>
              <a:rPr lang="fi-FI" sz="2600" dirty="0"/>
              <a:t>Kullakin painopistealueella on </a:t>
            </a:r>
            <a:r>
              <a:rPr lang="fi-FI" sz="2600" dirty="0">
                <a:ea typeface="+mj-lt"/>
                <a:cs typeface="+mj-lt"/>
              </a:rPr>
              <a:t>visiosta johdettu pitkän</a:t>
            </a:r>
            <a:r>
              <a:rPr lang="fi-FI" sz="2600" dirty="0"/>
              <a:t> tähtäimen päätavoite, viiden vuoden tavoite sekä näihin johtavat vuosittaiset tavoitteet ja toimenpiteet.</a:t>
            </a:r>
          </a:p>
          <a:p>
            <a:pPr marL="299720" indent="-299720"/>
            <a:r>
              <a:rPr lang="fi-FI" sz="2600" dirty="0"/>
              <a:t>Mittareita kehitetään yhteistyössä mm. hevosalan järjestöjen, Olympiakomitean sekä Opetus- ja kulttuuriministeriön kanssa.</a:t>
            </a:r>
            <a:endParaRPr lang="fi-FI" sz="2600" dirty="0">
              <a:cs typeface="Calibri"/>
            </a:endParaRPr>
          </a:p>
          <a:p>
            <a:pPr marL="299720" indent="-299720">
              <a:defRPr/>
            </a:pPr>
            <a:endParaRPr lang="fi-FI" dirty="0">
              <a:solidFill>
                <a:schemeClr val="tx1"/>
              </a:solidFill>
              <a:ea typeface="+mn-ea"/>
              <a:cs typeface="Calibri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C892C3-E773-4483-B6CF-4D3588B0C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8" y="4547747"/>
            <a:ext cx="1589450" cy="15894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950AEF9-5CAB-4E3E-94B1-C67FE96FB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12" y="4589005"/>
            <a:ext cx="1620950" cy="1620950"/>
          </a:xfrm>
          <a:prstGeom prst="rect">
            <a:avLst/>
          </a:prstGeom>
        </p:spPr>
      </p:pic>
      <p:pic>
        <p:nvPicPr>
          <p:cNvPr id="7" name="Kuva 6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EE2B67AE-C716-491D-B1D4-25E4031C3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29" y="4547748"/>
            <a:ext cx="1528907" cy="158944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47B22F7-7F06-4325-85C9-5DAF15A59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7" y="4547747"/>
            <a:ext cx="1589450" cy="15894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3939BC18-7991-4456-BFD3-A4B64A26B05D}"/>
              </a:ext>
            </a:extLst>
          </p:cNvPr>
          <p:cNvSpPr txBox="1"/>
          <p:nvPr/>
        </p:nvSpPr>
        <p:spPr>
          <a:xfrm>
            <a:off x="2547998" y="508673"/>
            <a:ext cx="660669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/>
            <a:r>
              <a:rPr lang="fi-FI" sz="3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Vastuullisuuden painopistealueet</a:t>
            </a:r>
          </a:p>
        </p:txBody>
      </p:sp>
    </p:spTree>
    <p:extLst>
      <p:ext uri="{BB962C8B-B14F-4D97-AF65-F5344CB8AC3E}">
        <p14:creationId xmlns:p14="http://schemas.microsoft.com/office/powerpoint/2010/main" val="22162330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7711605B5ACE342ADC7D41DCB87BD44" ma:contentTypeVersion="18" ma:contentTypeDescription="Luo uusi asiakirja." ma:contentTypeScope="" ma:versionID="20007e0f9308d8016432304c692162fd">
  <xsd:schema xmlns:xsd="http://www.w3.org/2001/XMLSchema" xmlns:xs="http://www.w3.org/2001/XMLSchema" xmlns:p="http://schemas.microsoft.com/office/2006/metadata/properties" xmlns:ns2="1df86c41-1785-409c-a493-f2b17d7a4262" xmlns:ns3="1f6cbd9f-ed9d-4b0a-a698-d7329e2df0c7" xmlns:ns4="cbb1a27d-fd4a-4913-bd1c-a7c085a4615e" targetNamespace="http://schemas.microsoft.com/office/2006/metadata/properties" ma:root="true" ma:fieldsID="b069b6f462ad37e4f77140276de63f44" ns2:_="" ns3:_="" ns4:_="">
    <xsd:import namespace="1df86c41-1785-409c-a493-f2b17d7a4262"/>
    <xsd:import namespace="1f6cbd9f-ed9d-4b0a-a698-d7329e2df0c7"/>
    <xsd:import namespace="cbb1a27d-fd4a-4913-bd1c-a7c085a461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86c41-1785-409c-a493-f2b17d7a42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cbd9f-ed9d-4b0a-a698-d7329e2df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85d20527-8d9b-408d-8627-22dd109af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1a27d-fd4a-4913-bd1c-a7c085a4615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e813c3-6739-415e-a4df-098ca02681a3}" ma:internalName="TaxCatchAll" ma:showField="CatchAllData" ma:web="cbb1a27d-fd4a-4913-bd1c-a7c085a461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6cbd9f-ed9d-4b0a-a698-d7329e2df0c7">
      <Terms xmlns="http://schemas.microsoft.com/office/infopath/2007/PartnerControls"/>
    </lcf76f155ced4ddcb4097134ff3c332f>
    <TaxCatchAll xmlns="cbb1a27d-fd4a-4913-bd1c-a7c085a4615e" xsi:nil="true"/>
  </documentManagement>
</p:properties>
</file>

<file path=customXml/itemProps1.xml><?xml version="1.0" encoding="utf-8"?>
<ds:datastoreItem xmlns:ds="http://schemas.openxmlformats.org/officeDocument/2006/customXml" ds:itemID="{E9E4ABAD-1BB1-41F0-B261-AC660C5292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5F647D-D720-4974-B49D-F081D6722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86c41-1785-409c-a493-f2b17d7a4262"/>
    <ds:schemaRef ds:uri="1f6cbd9f-ed9d-4b0a-a698-d7329e2df0c7"/>
    <ds:schemaRef ds:uri="cbb1a27d-fd4a-4913-bd1c-a7c085a461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556657-1060-42D6-A64D-FDD02867386E}">
  <ds:schemaRefs>
    <ds:schemaRef ds:uri="http://schemas.microsoft.com/office/2006/metadata/properties"/>
    <ds:schemaRef ds:uri="http://schemas.microsoft.com/office/infopath/2007/PartnerControls"/>
    <ds:schemaRef ds:uri="1f6cbd9f-ed9d-4b0a-a698-d7329e2df0c7"/>
    <ds:schemaRef ds:uri="cbb1a27d-fd4a-4913-bd1c-a7c085a461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830</Words>
  <Application>Microsoft Office PowerPoint</Application>
  <PresentationFormat>Laajakuva</PresentationFormat>
  <Paragraphs>109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Heebo</vt:lpstr>
      <vt:lpstr>Times New Roman</vt:lpstr>
      <vt:lpstr>Office-teema</vt:lpstr>
      <vt:lpstr>Suomen Ratsastajainliiton Vastuullisuusohjelma  2022-2026 (Päivitetty 23.1.2025)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Ratsastajainliiton Vastuullisuusohjelma  2022-2026  </dc:title>
  <dc:creator>Minna Peltonen</dc:creator>
  <cp:lastModifiedBy>Minna Peltonen</cp:lastModifiedBy>
  <cp:revision>8</cp:revision>
  <dcterms:created xsi:type="dcterms:W3CDTF">2021-11-22T07:51:39Z</dcterms:created>
  <dcterms:modified xsi:type="dcterms:W3CDTF">2025-01-23T08:57:31Z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0x01010057711605B5ACE342ADC7D41DCB87BD44</vt:lpwstr>
  </property>
  <property fmtid="{D5CDD505-2E9C-101B-9397-08002B2CF9AE}" pid="3" name="MediaServiceImageTags">
    <vt:lpwstr/>
  </property>
</Properties>
</file>